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mov" ContentType="video/quicktime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4" r:id="rId1"/>
  </p:sldMasterIdLst>
  <p:notesMasterIdLst>
    <p:notesMasterId r:id="rId87"/>
  </p:notesMasterIdLst>
  <p:handoutMasterIdLst>
    <p:handoutMasterId r:id="rId88"/>
  </p:handoutMasterIdLst>
  <p:sldIdLst>
    <p:sldId id="256" r:id="rId2"/>
    <p:sldId id="264" r:id="rId3"/>
    <p:sldId id="260" r:id="rId4"/>
    <p:sldId id="267" r:id="rId5"/>
    <p:sldId id="266" r:id="rId6"/>
    <p:sldId id="265" r:id="rId7"/>
    <p:sldId id="353" r:id="rId8"/>
    <p:sldId id="372" r:id="rId9"/>
    <p:sldId id="269" r:id="rId10"/>
    <p:sldId id="271" r:id="rId11"/>
    <p:sldId id="270" r:id="rId12"/>
    <p:sldId id="361" r:id="rId13"/>
    <p:sldId id="261" r:id="rId14"/>
    <p:sldId id="263" r:id="rId15"/>
    <p:sldId id="354" r:id="rId16"/>
    <p:sldId id="257" r:id="rId17"/>
    <p:sldId id="258" r:id="rId18"/>
    <p:sldId id="307" r:id="rId19"/>
    <p:sldId id="275" r:id="rId20"/>
    <p:sldId id="296" r:id="rId21"/>
    <p:sldId id="297" r:id="rId22"/>
    <p:sldId id="298" r:id="rId23"/>
    <p:sldId id="309" r:id="rId24"/>
    <p:sldId id="363" r:id="rId25"/>
    <p:sldId id="362" r:id="rId26"/>
    <p:sldId id="300" r:id="rId27"/>
    <p:sldId id="301" r:id="rId28"/>
    <p:sldId id="302" r:id="rId29"/>
    <p:sldId id="364" r:id="rId30"/>
    <p:sldId id="365" r:id="rId31"/>
    <p:sldId id="350" r:id="rId32"/>
    <p:sldId id="303" r:id="rId33"/>
    <p:sldId id="371" r:id="rId34"/>
    <p:sldId id="368" r:id="rId35"/>
    <p:sldId id="367" r:id="rId36"/>
    <p:sldId id="366" r:id="rId37"/>
    <p:sldId id="369" r:id="rId38"/>
    <p:sldId id="310" r:id="rId39"/>
    <p:sldId id="311" r:id="rId40"/>
    <p:sldId id="358" r:id="rId41"/>
    <p:sldId id="312" r:id="rId42"/>
    <p:sldId id="313" r:id="rId43"/>
    <p:sldId id="373" r:id="rId44"/>
    <p:sldId id="306" r:id="rId45"/>
    <p:sldId id="276" r:id="rId46"/>
    <p:sldId id="374" r:id="rId47"/>
    <p:sldId id="360" r:id="rId48"/>
    <p:sldId id="390" r:id="rId49"/>
    <p:sldId id="282" r:id="rId50"/>
    <p:sldId id="328" r:id="rId51"/>
    <p:sldId id="329" r:id="rId52"/>
    <p:sldId id="336" r:id="rId53"/>
    <p:sldId id="330" r:id="rId54"/>
    <p:sldId id="331" r:id="rId55"/>
    <p:sldId id="357" r:id="rId56"/>
    <p:sldId id="333" r:id="rId57"/>
    <p:sldId id="385" r:id="rId58"/>
    <p:sldId id="387" r:id="rId59"/>
    <p:sldId id="335" r:id="rId60"/>
    <p:sldId id="382" r:id="rId61"/>
    <p:sldId id="383" r:id="rId62"/>
    <p:sldId id="384" r:id="rId63"/>
    <p:sldId id="386" r:id="rId64"/>
    <p:sldId id="388" r:id="rId65"/>
    <p:sldId id="389" r:id="rId66"/>
    <p:sldId id="287" r:id="rId67"/>
    <p:sldId id="288" r:id="rId68"/>
    <p:sldId id="289" r:id="rId69"/>
    <p:sldId id="377" r:id="rId70"/>
    <p:sldId id="379" r:id="rId71"/>
    <p:sldId id="378" r:id="rId72"/>
    <p:sldId id="340" r:id="rId73"/>
    <p:sldId id="380" r:id="rId74"/>
    <p:sldId id="291" r:id="rId75"/>
    <p:sldId id="359" r:id="rId76"/>
    <p:sldId id="355" r:id="rId77"/>
    <p:sldId id="292" r:id="rId78"/>
    <p:sldId id="293" r:id="rId79"/>
    <p:sldId id="345" r:id="rId80"/>
    <p:sldId id="346" r:id="rId81"/>
    <p:sldId id="294" r:id="rId82"/>
    <p:sldId id="356" r:id="rId83"/>
    <p:sldId id="391" r:id="rId84"/>
    <p:sldId id="348" r:id="rId85"/>
    <p:sldId id="295" r:id="rId8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Crutcher" initials="RC" lastIdx="1" clrIdx="0">
    <p:extLst>
      <p:ext uri="{19B8F6BF-5375-455C-9EA6-DF929625EA0E}">
        <p15:presenceInfo xmlns:p15="http://schemas.microsoft.com/office/powerpoint/2012/main" userId="S::rcrutcher1@udayton.edu::41e27c27-f8c4-4458-802c-0f410e6b2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/>
    <p:restoredTop sz="94231"/>
  </p:normalViewPr>
  <p:slideViewPr>
    <p:cSldViewPr>
      <p:cViewPr varScale="1">
        <p:scale>
          <a:sx n="123" d="100"/>
          <a:sy n="123" d="100"/>
        </p:scale>
        <p:origin x="232" y="4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67543D56-6857-884D-B04A-B5780B1A99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7E587FAD-A44E-BD44-A9E3-A6A072C3FB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CBED2E18-A4F4-2647-9DCC-F71DB4EB77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5C675F22-72AE-254B-AE1A-C223F9C730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7B49C33B-5EB5-D64A-A1F0-B5E7C9A46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689622A-281C-8F4E-ABAF-7AA9A9FBCC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EC412FAE-21C3-0F4C-A8F4-0528683A35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F2E38B9-366A-F043-B87D-DA064793B3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4F0DBB09-A39A-154A-AE9A-65A78F5367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8A6AE5C9-4BEF-E74F-8AB0-E1617C4338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>
            <a:extLst>
              <a:ext uri="{FF2B5EF4-FFF2-40B4-BE49-F238E27FC236}">
                <a16:creationId xmlns:a16="http://schemas.microsoft.com/office/drawing/2014/main" id="{115C376C-9004-8F44-AC9D-2B84AB0FB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D44F5809-9258-E049-B5E6-31600D2B3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B9A0C03B-FB4C-F647-96C7-6FD094424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A2FDD10-C5E2-4241-B323-9083F334DCD8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2DC54DF-67BD-3A49-8AA2-0F9E7F579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5C163B3-8BB3-5240-AE32-60475729B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F122E735-0DDA-0044-BDF5-A9BD084F1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82BAF55-43BD-5547-A057-04642FADEFB9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4C822F9-5095-4C4F-9C41-1E1AF0A96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4108B60-708A-C84E-80FC-74ECF96AA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C2DDBA9-02C6-FB40-B4BC-9F75DC127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8129F6B-DD0D-5D4F-84FB-852B70E74400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2BCA062-E8A7-E142-9C99-98E018815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F633FC9-08AF-B149-A99A-79A4AC473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D749BB75-CF3F-4E44-A9C1-1412608BD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3292D58-E99A-4F4E-8499-7702F6B51503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443DA83-11DF-7B4C-8960-A6F713861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2950F2C-62F4-2E43-91B7-C0372DE1D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90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74F4EEA7-A996-3E40-B033-F58BDA04E4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347CA54-33B0-E843-9747-6469D9A9BCDB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922AAB2E-5145-7547-A589-C3D335774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511B953-8372-7742-86CF-1C384D93B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7E963B2-F5A8-0046-8261-A58581C1F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5EB39E6-39E5-5A41-8983-977D0BDC2AA8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B6C6E09-46D5-064F-9253-545FA91D5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497686E-DDCA-B24F-9D7F-B22111797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2E332469-3688-3044-B252-543DB6C5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B44D35B-AD51-094D-A8D0-C382F9771891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27C4B38A-6C18-4A40-82E1-D70318A0D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A240389-0CBA-AA4B-BD1F-FE1C31B08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7241148D-59D3-AF4A-B8AA-182AD38AE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D291400-B1E2-7849-B450-2E6F12A9267A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FE769F40-D4EF-BF47-BF1F-052799982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30BFC1F-341B-4543-B46E-FF95674F8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30908DC7-CA02-BF42-84CD-88EFABD26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2464D04-242D-8644-B676-B0B731B60C36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39FA4AD-72E5-8840-BD1C-0F5D46894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FC4FD91-087B-7443-A6B2-49DDE994B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88A007CA-1AA1-BB48-97B5-0CC5DE774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BF5426E-F8B9-804D-8505-71B3B0F421FE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D6C908A1-5836-C840-B435-2E9037574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3F5EC39-CF1A-CC4B-98A6-8AFAA7D82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B64CE049-A106-1143-8604-632F0D874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B54A8E6-03B5-2A42-ACDD-B431986A0F76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3C25C64-1F8E-0840-B912-7047C501E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CC9C3C7-0C5A-9D4C-A182-875A7BD3E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32568542-54A6-894A-8CB4-08906D06A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C124D1E-5DF9-B348-92E5-E33E7F9941AD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EE6CAA6-69A7-C145-9044-B5C8B1F4B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45D4E18-5DE7-6A48-8638-AB848AE4E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2F9C1D0-B9FC-554B-B90B-B38417CA0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E7C419E-B698-144C-853D-6A4EFFD98458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6D068D3-A1DE-8B46-BA46-E463472BB4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EC11FBF-5E0D-234C-B33B-1E3ECA640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65D2AB29-7EFB-A944-9669-B88994A2B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99E6812-D28C-CC4D-ADBC-E2493A0D6313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DA65EE56-21AF-4543-A0CA-89A9FAF09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8AA7AB2-8628-FC4A-B895-0958A3426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05F90BF4-6962-6742-9230-337064C212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93CA6FA-4E74-9A4B-A314-CED186835A65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EAD0FE2-0EEA-EE44-BB28-99B1EA17D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3387543-92C0-0941-9E6A-FC95B277C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5C30237B-1245-A54C-B140-7B5B22D27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F705A56-F9BA-CF48-BB46-BCCE38770C57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672D2FD7-5418-4744-89E4-70F08DEEC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A78CB70-B88A-F447-9FE3-7EEF71902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1EC6AD95-DC36-BE43-AD17-C47B35E1E0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69A97AE-E37B-0547-B2D8-F873360CE1BB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9902B4FA-27BE-834E-996E-6835622837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5E2FE51-882C-7142-8ACB-277D5BBD9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506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45701D56-49E0-0841-8D58-2F28EE03F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FFFD25F-050F-DB41-B715-390D7F42EC59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95EFC1B3-295A-6D4F-A56B-0CDB28EBE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DCBB9FD-2FCD-6F4B-8D26-7152317F1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7791A817-AF61-9F4E-AE8C-44661B7C0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F7325F3-B026-5C47-B172-61FBE1BC63D5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E8D63444-B280-E94E-AD05-8D18A4848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84CEBAE-F64D-EC4B-ADCC-77E984BD9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7692F1C4-0B52-AC4B-A801-C08577DDB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790E0D9-F8C0-8945-90B7-684D93B67304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9346246-EB71-DB46-9C6B-6341F7C79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7F0B1F8-35A4-F048-B635-DDFC35D96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7692F1C4-0B52-AC4B-A801-C08577DDB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790E0D9-F8C0-8945-90B7-684D93B67304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9346246-EB71-DB46-9C6B-6341F7C79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7F0B1F8-35A4-F048-B635-DDFC35D96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977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170B5CC3-A0B3-ED4F-ADB6-EDEB3C8F8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EAD4E24-5C81-E84B-9CC1-76FABE81EB18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4517D781-ECC0-254D-BA03-7FF393399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B77B239-F22E-624B-9E98-9E73D7F90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08A2C6E6-AFC8-8D46-A320-81E7110691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51D33DF-2E5B-D84A-A172-5CCE950A8A89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54C6B73-3D9A-EA4F-B03C-A2EF58FD3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323D346-7F81-764F-97C2-892F01527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2595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81F3ED7A-EA93-7E40-836E-E0120502A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3FD9417-13DD-FF45-91CB-6F7C36D7873D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9CC3C1F-6433-CE47-B96C-2B9C7A69F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804C40D-78D0-0247-9245-9B6B4037A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7692F1C4-0B52-AC4B-A801-C08577DDB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790E0D9-F8C0-8945-90B7-684D93B67304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C9346246-EB71-DB46-9C6B-6341F7C79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7F0B1F8-35A4-F048-B635-DDFC35D96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102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81F3ED7A-EA93-7E40-836E-E0120502A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3FD9417-13DD-FF45-91CB-6F7C36D7873D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9CC3C1F-6433-CE47-B96C-2B9C7A69F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804C40D-78D0-0247-9245-9B6B4037A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83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81F3ED7A-EA93-7E40-836E-E0120502A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3FD9417-13DD-FF45-91CB-6F7C36D7873D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9CC3C1F-6433-CE47-B96C-2B9C7A69F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804C40D-78D0-0247-9245-9B6B4037A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176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81F3ED7A-EA93-7E40-836E-E0120502A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3FD9417-13DD-FF45-91CB-6F7C36D7873D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9CC3C1F-6433-CE47-B96C-2B9C7A69F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804C40D-78D0-0247-9245-9B6B4037A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08080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81F3ED7A-EA93-7E40-836E-E0120502A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3FD9417-13DD-FF45-91CB-6F7C36D7873D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9CC3C1F-6433-CE47-B96C-2B9C7A69F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804C40D-78D0-0247-9245-9B6B4037A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627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9953E929-5BC2-BB4F-915B-728E783A1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D521C2A-E897-814E-9DAC-7D9AD621809F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0A2EE158-0478-164C-B628-2465E3D5F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2CBCE52-F856-3D4A-9DFD-51776AA0C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AD43ED85-0F2D-4247-B58B-A23361913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37019B3-B8F5-3446-BA65-C3C5E20D8A71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CFFC5260-BAC8-6346-9BD7-225CD655D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ADF665A-C84F-C442-B820-EF368A0AC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128FF05B-670C-F247-87E9-9336DC51F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F9F3BB9-5F72-B047-ABD7-0781869888C1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49BD2E25-9164-B34A-98DE-7B5C65A503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350545D-75A9-D64B-85FC-C2BEA0979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CF588866-030B-FA4A-9318-52A8BB378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0DFC078-68B6-1A47-B049-D34000A3B901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0941DB22-A9EA-CF46-8C42-FB7A9B19F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5CD8F0D2-0F23-954E-93C7-4198F82FE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CE5A41D0-375D-834E-AE4B-CC99D2E13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9D5E8BE-C923-2145-8BD6-78053D657084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CEAA40D-37D4-0D4E-AA95-C3016C74A8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5990B49-5773-654E-AC93-0A11B81FA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EBE21EED-61B2-F643-841C-8081924283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C12BD8E-81A7-2F4A-8536-B35A4A863066}" type="slidenum">
              <a:rPr lang="en-US" altLang="en-US" sz="1200" smtClean="0"/>
              <a:pPr/>
              <a:t>44</a:t>
            </a:fld>
            <a:endParaRPr lang="en-US" altLang="en-US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15349624-5BF0-D245-B06D-C93D899B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7ED307CD-5B80-7045-9149-8BC19B310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A1DC31B3-F2C2-4B42-B7D3-8780AC833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6474615-86FE-5442-94C6-6B7A50CF63F2}" type="slidenum">
              <a:rPr lang="en-US" altLang="en-US" sz="1200" smtClean="0"/>
              <a:pPr/>
              <a:t>45</a:t>
            </a:fld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6FBA0FD9-C6EE-EC40-A7E0-7A73CE76F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A772458-F271-BB49-8CB0-7436343A5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1718739-2F8F-2248-9E0F-89715D426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E5BE92A-59CE-1D45-8C47-1022899E123D}" type="slidenum">
              <a:rPr lang="en-US" altLang="en-US" sz="1200" smtClean="0"/>
              <a:pPr/>
              <a:t>46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C34E267-63C8-1E4C-A70C-01FFB3BA8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0494431-4F6F-A445-A070-805C93615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4592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F5809-9258-E049-B5E6-31600D2B38E0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9922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1718739-2F8F-2248-9E0F-89715D426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E5BE92A-59CE-1D45-8C47-1022899E123D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C34E267-63C8-1E4C-A70C-01FFB3BA8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0494431-4F6F-A445-A070-805C93615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0437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F67F7F0E-259A-C942-9174-13197319E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571A6E8-EC31-4240-9E1B-EBF1F5BBD7E9}" type="slidenum">
              <a:rPr lang="en-US" altLang="en-US" sz="1200" smtClean="0"/>
              <a:pPr/>
              <a:t>49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987C8EC6-ABDC-2E41-9B26-B3E85920E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B76401B-9BBA-614E-9062-9769A77CC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EAC7B3AC-9DCF-EA48-B56D-9710F86B00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6C07F5A-F78C-AB43-95C4-160ADBA7A1BC}" type="slidenum">
              <a:rPr lang="en-US" altLang="en-US" sz="1200" smtClean="0"/>
              <a:pPr/>
              <a:t>50</a:t>
            </a:fld>
            <a:endParaRPr lang="en-US" altLang="en-US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1AE83759-1F9C-654B-917D-29330FD54A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9D1BB90-3A49-634E-AC03-D0C04FB27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13FBFDB1-AE74-1047-AAFA-68A7E67B5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48C4D21-66A2-1E48-BCBF-CCE0664D3377}" type="slidenum">
              <a:rPr lang="en-US" altLang="en-US" sz="1200" smtClean="0"/>
              <a:pPr/>
              <a:t>51</a:t>
            </a:fld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A63CED0B-A0D4-F345-A702-76A0EC2E5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A059864-886C-264A-9130-56B31D7E9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DA1891B4-8A81-1743-A3C0-3718B09CF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5780CC6-F121-F24E-AFBB-144481D4B577}" type="slidenum">
              <a:rPr lang="en-US" altLang="en-US" sz="1200" smtClean="0"/>
              <a:pPr/>
              <a:t>52</a:t>
            </a:fld>
            <a:endParaRPr lang="en-US" altLang="en-US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3DD3DC76-580A-B546-807B-FB64CC48D0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30F97C2B-3AF6-C948-9BDD-5B9512824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2352E8B1-9CE2-6347-A4DF-2C55CC6AB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DF81C34-9F86-1F42-9C17-5230DD5BC2CD}" type="slidenum">
              <a:rPr lang="en-US" altLang="en-US" sz="1200" smtClean="0"/>
              <a:pPr/>
              <a:t>53</a:t>
            </a:fld>
            <a:endParaRPr lang="en-US" altLang="en-US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4EAE42C5-7582-394A-A4BC-4CD13C09C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D7D373D-025F-4840-A09F-124C3768D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1718739-2F8F-2248-9E0F-89715D426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E5BE92A-59CE-1D45-8C47-1022899E123D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C34E267-63C8-1E4C-A70C-01FFB3BA8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0494431-4F6F-A445-A070-805C93615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7D187BA8-9E48-FA41-A4BD-CAA625963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F428B49-799A-5A46-9A21-B3B1580C61A5}" type="slidenum">
              <a:rPr lang="en-US" altLang="en-US" sz="1200" smtClean="0"/>
              <a:pPr/>
              <a:t>54</a:t>
            </a:fld>
            <a:endParaRPr lang="en-US" altLang="en-US" sz="12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5273D5BA-CA9F-E74D-8322-14F317C4A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7066CFE-BA7F-E44B-B048-B4B479396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8D7A9F52-98BC-BF45-985B-295FC17F9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14B5E23-D67A-6B46-A13F-9B1CC53BD3DB}" type="slidenum">
              <a:rPr lang="en-US" altLang="en-US" sz="1200" smtClean="0"/>
              <a:pPr/>
              <a:t>55</a:t>
            </a:fld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0619A2D-172C-2048-BF31-D6E9ABB1D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B24FB1F-96B8-5248-AFD0-D57BE3DED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B1955097-7FDD-5442-9315-CC2972369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C2E9D87-C760-9B42-A817-C044D7985F01}" type="slidenum">
              <a:rPr lang="en-US" altLang="en-US" sz="1200" smtClean="0"/>
              <a:pPr/>
              <a:t>56</a:t>
            </a:fld>
            <a:endParaRPr lang="en-US" altLang="en-US" sz="12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ABB4D9FF-70B1-F84F-8FAD-78488495E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2D45DFDE-46AE-BE48-B413-94D55E7C2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9C9A07A7-C578-0048-A19F-1F0923DB4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20EA008-9065-BE4C-BBC8-FA8CBFDCEB05}" type="slidenum">
              <a:rPr lang="en-US" altLang="en-US" sz="1200" smtClean="0"/>
              <a:pPr/>
              <a:t>59</a:t>
            </a:fld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4D80FD3B-2170-984E-9569-6597A8175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3BE907A-5EAB-7242-B18E-25F78717D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6B4260F9-F88F-1D41-A116-CDA86E8BE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918157C-46CE-1549-A7E1-86D665785CB6}" type="slidenum">
              <a:rPr lang="en-US" altLang="en-US" sz="1200" smtClean="0"/>
              <a:pPr/>
              <a:t>60</a:t>
            </a:fld>
            <a:endParaRPr lang="en-US" altLang="en-US" sz="12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5590DA65-FF10-F249-9CF8-36566E301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2FFF7642-44F2-2048-B855-4529838CE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4337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F5809-9258-E049-B5E6-31600D2B38E0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4511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F5809-9258-E049-B5E6-31600D2B38E0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6118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1718739-2F8F-2248-9E0F-89715D426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E5BE92A-59CE-1D45-8C47-1022899E123D}" type="slidenum">
              <a:rPr lang="en-US" altLang="en-US" sz="1200" smtClean="0"/>
              <a:pPr/>
              <a:t>65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C34E267-63C8-1E4C-A70C-01FFB3BA8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0494431-4F6F-A445-A070-805C93615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6939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5922F48C-40E3-1E4A-9008-36AADA823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4FA9F2F-6663-D34B-97C6-C54AD7C3B81D}" type="slidenum">
              <a:rPr lang="en-US" altLang="en-US" sz="1200" smtClean="0"/>
              <a:pPr/>
              <a:t>66</a:t>
            </a:fld>
            <a:endParaRPr lang="en-US" altLang="en-US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76803B80-1B79-A94B-9A46-2A9BB472E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8D76BEB1-9E64-FD41-A987-E510CBC22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57A40AFE-117E-8A43-B78A-02D5FB3CC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0B1D9AB-8820-6A4C-B59A-D4AD68BF02E0}" type="slidenum">
              <a:rPr lang="en-US" altLang="en-US" sz="1200" smtClean="0"/>
              <a:pPr/>
              <a:t>67</a:t>
            </a:fld>
            <a:endParaRPr lang="en-US" altLang="en-US" sz="1200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35010D7B-896B-7C40-8FE6-2103E61FE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850F632B-3B95-F94C-A906-81BAB3D19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8C4AB2BD-AEC7-4042-B3B0-3C1D27230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D70668D-DD1D-1B43-918A-DCE8F50CA03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7017046-0335-5444-8A10-E12B3FC5F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9F0A2FD-38D4-E244-AE54-FDCC19B19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9BB60690-F78D-054B-80B2-C93320018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8C1A14E-B1F9-994B-9ED0-534B1DFF7CCE}" type="slidenum">
              <a:rPr lang="en-US" altLang="en-US" sz="1200" smtClean="0"/>
              <a:pPr/>
              <a:t>68</a:t>
            </a:fld>
            <a:endParaRPr lang="en-US" altLang="en-US" sz="12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5696ACBD-F1F9-3C4C-ADA5-0D9279663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1BBF38A-FBED-5D4E-B12C-D5A1D0446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9BB60690-F78D-054B-80B2-C93320018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8C1A14E-B1F9-994B-9ED0-534B1DFF7CCE}" type="slidenum">
              <a:rPr lang="en-US" altLang="en-US" sz="1200" smtClean="0"/>
              <a:pPr/>
              <a:t>69</a:t>
            </a:fld>
            <a:endParaRPr lang="en-US" altLang="en-US" sz="12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5696ACBD-F1F9-3C4C-ADA5-0D9279663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1BBF38A-FBED-5D4E-B12C-D5A1D0446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0800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CD99B2B0-69B6-664D-ACF0-C0CEEB699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5A48926-A64A-8D46-B607-1B5A6B450F5F}" type="slidenum">
              <a:rPr lang="en-US" altLang="en-US" sz="1200" smtClean="0"/>
              <a:pPr/>
              <a:t>70</a:t>
            </a:fld>
            <a:endParaRPr lang="en-US" altLang="en-US" sz="120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61ABF061-58CE-DA40-978A-758C73D33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22163D88-3560-E146-BEE6-07B87108B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0452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9BB60690-F78D-054B-80B2-C93320018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8C1A14E-B1F9-994B-9ED0-534B1DFF7CCE}" type="slidenum">
              <a:rPr lang="en-US" altLang="en-US" sz="1200" smtClean="0"/>
              <a:pPr/>
              <a:t>71</a:t>
            </a:fld>
            <a:endParaRPr lang="en-US" altLang="en-US" sz="12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5696ACBD-F1F9-3C4C-ADA5-0D9279663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1BBF38A-FBED-5D4E-B12C-D5A1D0446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2207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CD99B2B0-69B6-664D-ACF0-C0CEEB699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5A48926-A64A-8D46-B607-1B5A6B450F5F}" type="slidenum">
              <a:rPr lang="en-US" altLang="en-US" sz="1200" smtClean="0"/>
              <a:pPr/>
              <a:t>72</a:t>
            </a:fld>
            <a:endParaRPr lang="en-US" altLang="en-US" sz="120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61ABF061-58CE-DA40-978A-758C73D33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22163D88-3560-E146-BEE6-07B87108B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1718739-2F8F-2248-9E0F-89715D426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E5BE92A-59CE-1D45-8C47-1022899E123D}" type="slidenum">
              <a:rPr lang="en-US" altLang="en-US" sz="1200" smtClean="0"/>
              <a:pPr/>
              <a:t>73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C34E267-63C8-1E4C-A70C-01FFB3BA8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0494431-4F6F-A445-A070-805C93615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3647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CDD5B1E2-3865-4E4D-8BD1-FBB388625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358AEE4-4DA8-0640-8359-10067836C1ED}" type="slidenum">
              <a:rPr lang="en-US" altLang="en-US" sz="1200" smtClean="0"/>
              <a:pPr/>
              <a:t>74</a:t>
            </a:fld>
            <a:endParaRPr lang="en-US" altLang="en-US" sz="120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7D87965E-AB10-9145-9C1E-87AEC9C85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B5B31E7-94FB-8A4A-83A3-8D881B27F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CACD2353-865D-AD44-A7FA-41D2A4A01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5819C2A2-26E7-4644-B311-BD789203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B3F4C061-841F-6143-82E2-7601525CD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EE17153-8E81-1040-815C-F01786B9EA36}" type="slidenum">
              <a:rPr lang="en-US" altLang="en-US" sz="1200" smtClean="0"/>
              <a:pPr/>
              <a:t>75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>
            <a:extLst>
              <a:ext uri="{FF2B5EF4-FFF2-40B4-BE49-F238E27FC236}">
                <a16:creationId xmlns:a16="http://schemas.microsoft.com/office/drawing/2014/main" id="{11A7C2A7-13C3-734B-8E5D-1BDA0DA6E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228DE6B-9DEF-1E48-87E8-FDCC7387FD23}" type="slidenum">
              <a:rPr lang="en-US" altLang="en-US" sz="1200" smtClean="0"/>
              <a:pPr/>
              <a:t>76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7096ECD8-E32F-1A4F-BE43-D2C33F537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8372C3BE-8087-9B43-9169-0AD3594D5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5CC0D527-7D8C-964C-81A2-DDDD6C7E5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3549219-9729-474B-B227-ADC70E795F4B}" type="slidenum">
              <a:rPr lang="en-US" altLang="en-US" sz="1200" smtClean="0"/>
              <a:pPr/>
              <a:t>77</a:t>
            </a:fld>
            <a:endParaRPr lang="en-US" altLang="en-US" sz="120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74C58FF5-3D12-AB44-B103-D8D782934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A4C61894-D01E-0342-B855-4825317F4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9431D217-09D1-D24D-B3ED-E69C546A6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C732C1D-44BC-1A41-9033-A6246513A018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8B04B1A-7B0C-C640-980E-3FDB1167B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C14A734-A6C2-BF4C-8E22-312E94601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>
            <a:extLst>
              <a:ext uri="{FF2B5EF4-FFF2-40B4-BE49-F238E27FC236}">
                <a16:creationId xmlns:a16="http://schemas.microsoft.com/office/drawing/2014/main" id="{2D45813D-DD28-6343-864E-B4950B5DB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4E104F8-64A9-BC44-8021-EB6079D67A88}" type="slidenum">
              <a:rPr lang="en-US" altLang="en-US" sz="1200" smtClean="0"/>
              <a:pPr/>
              <a:t>78</a:t>
            </a:fld>
            <a:endParaRPr lang="en-US" altLang="en-US" sz="1200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E7E72058-B8CD-3045-98FF-C5C036829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5C014F86-51AD-2848-8C95-F4651C799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>
            <a:extLst>
              <a:ext uri="{FF2B5EF4-FFF2-40B4-BE49-F238E27FC236}">
                <a16:creationId xmlns:a16="http://schemas.microsoft.com/office/drawing/2014/main" id="{4AF02CAD-4C07-554F-8BDE-51D4CBEFA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A7E0903-1FFD-FC47-A2DF-380C36D51C41}" type="slidenum">
              <a:rPr lang="en-US" altLang="en-US" sz="1200" smtClean="0"/>
              <a:pPr/>
              <a:t>79</a:t>
            </a:fld>
            <a:endParaRPr lang="en-US" altLang="en-US" sz="1200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6B7B1EB4-ED13-374E-A7D3-46A89F073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26939B31-D26A-984F-AC2F-FC0D49D6A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>
            <a:extLst>
              <a:ext uri="{FF2B5EF4-FFF2-40B4-BE49-F238E27FC236}">
                <a16:creationId xmlns:a16="http://schemas.microsoft.com/office/drawing/2014/main" id="{13887155-E8ED-704A-AB68-4099E8ED2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6A37BB0-7E8C-C542-837D-D51C83E2C384}" type="slidenum">
              <a:rPr lang="en-US" altLang="en-US" sz="1200" smtClean="0"/>
              <a:pPr/>
              <a:t>80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7C56A46B-F813-3341-953C-6C8D12F2D0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AD4FCD6-528C-6E44-BDA0-886AECFCF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>
            <a:extLst>
              <a:ext uri="{FF2B5EF4-FFF2-40B4-BE49-F238E27FC236}">
                <a16:creationId xmlns:a16="http://schemas.microsoft.com/office/drawing/2014/main" id="{BB40AE3E-5392-E943-864D-2834CA792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3B5065E-20B5-6541-96EA-19F9988311CA}" type="slidenum">
              <a:rPr lang="en-US" altLang="en-US" sz="1200" smtClean="0"/>
              <a:pPr/>
              <a:t>81</a:t>
            </a:fld>
            <a:endParaRPr lang="en-US" altLang="en-US" sz="12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2F1DB65B-BC6A-F94E-A3FB-847FF49AF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9AA130CB-E446-2C44-A945-E546076EA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>
            <a:extLst>
              <a:ext uri="{FF2B5EF4-FFF2-40B4-BE49-F238E27FC236}">
                <a16:creationId xmlns:a16="http://schemas.microsoft.com/office/drawing/2014/main" id="{BFB4EAA6-B940-3E4E-BCD6-29CBE28EE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D58C07E-5885-0E4A-86BB-1E8C49988699}" type="slidenum">
              <a:rPr lang="en-US" altLang="en-US" sz="1200" smtClean="0"/>
              <a:pPr/>
              <a:t>82</a:t>
            </a:fld>
            <a:endParaRPr lang="en-US" altLang="en-US" sz="1200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C128774D-B78B-4845-9C01-4238D6371A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1D1DA23C-135B-384A-9563-DEE19BEEF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>
            <a:extLst>
              <a:ext uri="{FF2B5EF4-FFF2-40B4-BE49-F238E27FC236}">
                <a16:creationId xmlns:a16="http://schemas.microsoft.com/office/drawing/2014/main" id="{BFB4EAA6-B940-3E4E-BCD6-29CBE28EE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D58C07E-5885-0E4A-86BB-1E8C49988699}" type="slidenum">
              <a:rPr lang="en-US" altLang="en-US" sz="1200" smtClean="0"/>
              <a:pPr/>
              <a:t>83</a:t>
            </a:fld>
            <a:endParaRPr lang="en-US" altLang="en-US" sz="1200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C128774D-B78B-4845-9C01-4238D6371A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1D1DA23C-135B-384A-9563-DEE19BEEF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9550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>
            <a:extLst>
              <a:ext uri="{FF2B5EF4-FFF2-40B4-BE49-F238E27FC236}">
                <a16:creationId xmlns:a16="http://schemas.microsoft.com/office/drawing/2014/main" id="{63F0BBBE-3FE9-5D43-9273-ABCCAB97A8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D4CDE3B-6CF9-AA4A-8110-13D3F4303292}" type="slidenum">
              <a:rPr lang="en-US" altLang="en-US" sz="1200" smtClean="0"/>
              <a:pPr/>
              <a:t>84</a:t>
            </a:fld>
            <a:endParaRPr lang="en-US" altLang="en-US" sz="1200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78F9092A-7D5F-5142-91A8-345B45152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5942788B-D1C0-5A4F-9C13-F548A320B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>
            <a:extLst>
              <a:ext uri="{FF2B5EF4-FFF2-40B4-BE49-F238E27FC236}">
                <a16:creationId xmlns:a16="http://schemas.microsoft.com/office/drawing/2014/main" id="{D7B84075-7D2F-CA42-BD39-66157BFF5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05FEB4E-9B8B-A74C-8C0C-341082CA096E}" type="slidenum">
              <a:rPr lang="en-US" altLang="en-US" sz="1200" smtClean="0"/>
              <a:pPr/>
              <a:t>85</a:t>
            </a:fld>
            <a:endParaRPr lang="en-US" altLang="en-US" sz="1200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8A7B3E65-143C-0E47-912E-7D004CE1B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E0617A5D-F165-914A-A3C5-84014D933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9431D217-09D1-D24D-B3ED-E69C546A6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C732C1D-44BC-1A41-9033-A6246513A018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8B04B1A-7B0C-C640-980E-3FDB1167B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C14A734-A6C2-BF4C-8E22-312E94601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08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D749BB75-CF3F-4E44-A9C1-1412608BD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3292D58-E99A-4F4E-8499-7702F6B51503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443DA83-11DF-7B4C-8960-A6F713861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2950F2C-62F4-2E43-91B7-C0372DE1D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D4246-7367-4640-9FA6-9D164A30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DB477-6E4C-4F45-A682-BF125E02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C2F98-094B-574B-9230-BCB69DE5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002B-6DAA-3646-A492-0668CE27A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71197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45C78-E3BE-704E-A175-D4F9563F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DAD8-3409-DE45-97BD-103581A9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51B88-95A2-244A-9CBC-1112DE3D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565A-0855-514C-ADAF-19425281A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322136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DAA0A-0D50-AD48-AA93-FF05B4DC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B0D2-25D3-D648-815E-3B769A37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F9165-6C75-8B4C-9536-7701F35C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7969-E2DA-E74C-85FB-09429C78B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388050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B80F-36FE-8B43-8CAE-8FD1E5BC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64C03-37EE-5C4F-AB45-99A4744F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D0CE9-1102-9F48-9742-BBCA8112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ACE1-84E8-9844-BC35-037B16B0ED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946021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C51B7-D9B1-134F-B693-DE893A79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1026-57E0-124A-A3E9-DDACB578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A300-7669-BE4E-8D8E-C5096787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520D-0A2F-5544-ACB4-9FF8E0787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429696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108E19-A573-1A43-BA23-A650C71B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D1C491-8CAD-7C45-BD4C-AA79088C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4E7650-1C0D-0F48-A60F-B4AED03F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1C02D-9DD3-C54E-8FF0-6A9718784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293153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D93B22-9B69-844F-9BB0-57927EC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8A4029-454E-2D4A-B800-3A104ABF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2E07D8-ACE8-3046-9026-964DB3A8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F7A7-4042-634E-A3AC-F854617AC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022496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10C4A2-66A7-0A43-99DD-3C961C16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69B57A-9A2E-B149-B01C-6752E782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577138-1476-E145-B0F1-980C5190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C1D7-3C9E-8B4D-ADD1-1AF1C9007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3753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024F47-0C35-6B4D-A155-591D6B79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C0721B-A714-A44A-AC16-934AA64A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AB8012-EA09-0A4C-8B5A-F4BD26EF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CB52-19C9-C040-A4D2-9BD7363D1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325632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4C668B-3CA6-3941-A8CC-04F89ADC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3CB45B-EC58-1D4C-9B6D-629DAF15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C61C45-2AD1-1D48-ABD1-8746D4A6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3636-78B1-4149-9F4F-34D58EF1B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4376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249F73-5B0E-6249-8F6B-9F84E21C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DB5840-3503-2842-821F-C9AF2C4E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989F99-6D4E-D847-865A-3B49B2D5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46D9-7167-3741-8CAC-94EA03997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001112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001D0D-0C30-8F45-AAFC-620F79FA74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F4BFE1-ACEA-D84A-A9CB-BCCE79D14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C1111-3D69-E64E-8CA5-171D3C993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5518B-4BDA-B84F-B4CA-D6DF07AFC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8EFB7-C5C2-C044-9B13-630CE4375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819B0CF6-AE96-C046-8119-5C73F3F5D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 dir="r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66BA11F-1062-4447-84D0-E03E1A4EB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667000"/>
            <a:ext cx="114300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Memory </a:t>
            </a:r>
            <a:r>
              <a:rPr lang="en-US" dirty="0" err="1">
                <a:ea typeface="+mj-ea"/>
                <a:cs typeface="+mj-cs"/>
              </a:rPr>
              <a:t>System:Sensory</a:t>
            </a:r>
            <a:r>
              <a:rPr lang="en-US" dirty="0">
                <a:ea typeface="+mj-ea"/>
                <a:cs typeface="+mj-cs"/>
              </a:rPr>
              <a:t> Memory and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Short-Term or Working Memory</a:t>
            </a:r>
          </a:p>
        </p:txBody>
      </p:sp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E42D410E-8370-E04C-99D4-2792FA80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5A9E84-3852-CD43-B3CA-ECB936BEEBE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A1442DA-702A-3943-8663-557456D4B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01097"/>
            <a:ext cx="109728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Questions</a:t>
            </a:r>
          </a:p>
        </p:txBody>
      </p:sp>
      <p:sp>
        <p:nvSpPr>
          <p:cNvPr id="35842" name="Rectangle 4">
            <a:extLst>
              <a:ext uri="{FF2B5EF4-FFF2-40B4-BE49-F238E27FC236}">
                <a16:creationId xmlns:a16="http://schemas.microsoft.com/office/drawing/2014/main" id="{ECE55188-E3BC-3D41-9533-98C96ED45B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714500"/>
            <a:ext cx="8534400" cy="3428999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10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How could we test the idea that the last few items are in STS?</a:t>
            </a:r>
          </a:p>
          <a:p>
            <a:pPr eaLnBrk="1" hangingPunct="1">
              <a:lnSpc>
                <a:spcPct val="110000"/>
              </a:lnSpc>
              <a:spcAft>
                <a:spcPct val="10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How can we test that the primacy effect represents LTS?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F5645E9A-FBEE-E647-BACB-A5FDBB9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A0A1F8-FD84-164A-A4E7-B314E13B474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7C4AC98-3757-9944-9EEE-2D1AFBD8F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ea typeface="+mj-ea"/>
                <a:cs typeface="+mj-cs"/>
              </a:rPr>
              <a:t>Rundus</a:t>
            </a:r>
            <a:r>
              <a:rPr lang="en-US" dirty="0">
                <a:ea typeface="+mj-ea"/>
                <a:cs typeface="+mj-cs"/>
              </a:rPr>
              <a:t> (1971)</a:t>
            </a:r>
          </a:p>
        </p:txBody>
      </p:sp>
      <p:pic>
        <p:nvPicPr>
          <p:cNvPr id="33794" name="Picture 5">
            <a:extLst>
              <a:ext uri="{FF2B5EF4-FFF2-40B4-BE49-F238E27FC236}">
                <a16:creationId xmlns:a16="http://schemas.microsoft.com/office/drawing/2014/main" id="{A6508E2E-26B3-2C4F-A547-962DB8A73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5" r="-9605"/>
          <a:stretch>
            <a:fillRect/>
          </a:stretch>
        </p:blipFill>
        <p:spPr>
          <a:xfrm>
            <a:off x="649574" y="1166018"/>
            <a:ext cx="10972800" cy="4525963"/>
          </a:xfrm>
        </p:spPr>
      </p:pic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C49C7B19-7065-B044-B6DD-262209EB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ECEF0-410F-B046-8EA4-16439820C20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BF922C-E107-0146-B499-8B56A6213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1" y="1143001"/>
            <a:ext cx="6592665" cy="4525963"/>
          </a:xfr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2A456ACB-06E0-FE4B-A73A-BD018B417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7856" y="-228600"/>
            <a:ext cx="9115097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Serial Position Effect Graph - </a:t>
            </a:r>
            <a:r>
              <a:rPr lang="en-US" dirty="0" err="1"/>
              <a:t>Psy</a:t>
            </a:r>
            <a:r>
              <a:rPr lang="en-US" dirty="0"/>
              <a:t> 321 F2019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E5C93C5F-4DCB-FF4F-9228-AF559E11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D4D1E-A83C-E345-83AD-6E1A63333C8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DC425B-1030-5B41-8335-D76909999D10}"/>
              </a:ext>
            </a:extLst>
          </p:cNvPr>
          <p:cNvGrpSpPr/>
          <p:nvPr/>
        </p:nvGrpSpPr>
        <p:grpSpPr>
          <a:xfrm>
            <a:off x="4191000" y="1447800"/>
            <a:ext cx="1524000" cy="914400"/>
            <a:chOff x="3581400" y="2438400"/>
            <a:chExt cx="1524000" cy="914400"/>
          </a:xfrm>
        </p:grpSpPr>
        <p:sp>
          <p:nvSpPr>
            <p:cNvPr id="17416" name="Text Box 8">
              <a:extLst>
                <a:ext uri="{FF2B5EF4-FFF2-40B4-BE49-F238E27FC236}">
                  <a16:creationId xmlns:a16="http://schemas.microsoft.com/office/drawing/2014/main" id="{06998709-DBCF-F647-B7F9-52D2DD8A6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2438400"/>
              <a:ext cx="10668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  <a:latin typeface="Times" pitchFamily="2" charset="0"/>
                </a:rPr>
                <a:t>Primacy Effect</a:t>
              </a:r>
            </a:p>
          </p:txBody>
        </p:sp>
        <p:sp>
          <p:nvSpPr>
            <p:cNvPr id="17417" name="Line 9">
              <a:extLst>
                <a:ext uri="{FF2B5EF4-FFF2-40B4-BE49-F238E27FC236}">
                  <a16:creationId xmlns:a16="http://schemas.microsoft.com/office/drawing/2014/main" id="{63689C39-6575-6A49-BDB0-18BEE5B94E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81400" y="2667000"/>
              <a:ext cx="4572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99F28E-AC02-8A4E-88C0-463303F69079}"/>
              </a:ext>
            </a:extLst>
          </p:cNvPr>
          <p:cNvGrpSpPr/>
          <p:nvPr/>
        </p:nvGrpSpPr>
        <p:grpSpPr>
          <a:xfrm>
            <a:off x="7533343" y="3726548"/>
            <a:ext cx="2614447" cy="908623"/>
            <a:chOff x="5867400" y="3609263"/>
            <a:chExt cx="2614447" cy="908623"/>
          </a:xfrm>
        </p:grpSpPr>
        <p:sp>
          <p:nvSpPr>
            <p:cNvPr id="17413" name="Text Box 5">
              <a:extLst>
                <a:ext uri="{FF2B5EF4-FFF2-40B4-BE49-F238E27FC236}">
                  <a16:creationId xmlns:a16="http://schemas.microsoft.com/office/drawing/2014/main" id="{2E460095-20FB-D143-AE34-464F6EBD5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3315" y="3810000"/>
              <a:ext cx="18485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  <a:latin typeface="Times" pitchFamily="2" charset="0"/>
                </a:rPr>
                <a:t>Where’s the recency effect ?</a:t>
              </a:r>
            </a:p>
          </p:txBody>
        </p:sp>
        <p:sp>
          <p:nvSpPr>
            <p:cNvPr id="17414" name="Line 6">
              <a:extLst>
                <a:ext uri="{FF2B5EF4-FFF2-40B4-BE49-F238E27FC236}">
                  <a16:creationId xmlns:a16="http://schemas.microsoft.com/office/drawing/2014/main" id="{1FD44BCE-F430-824C-B1C7-7CAABAC4A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67400" y="3609263"/>
              <a:ext cx="68580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BBE821-A678-7C4A-B9D7-DC37DAD4D221}"/>
              </a:ext>
            </a:extLst>
          </p:cNvPr>
          <p:cNvSpPr txBox="1"/>
          <p:nvPr/>
        </p:nvSpPr>
        <p:spPr>
          <a:xfrm>
            <a:off x="1828800" y="594360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our serial position curve </a:t>
            </a:r>
            <a:r>
              <a:rPr lang="en-US"/>
              <a:t>different than </a:t>
            </a:r>
            <a:r>
              <a:rPr lang="en-US" dirty="0"/>
              <a:t>the predicted shape?</a:t>
            </a:r>
          </a:p>
        </p:txBody>
      </p:sp>
    </p:spTree>
    <p:extLst>
      <p:ext uri="{BB962C8B-B14F-4D97-AF65-F5344CB8AC3E}">
        <p14:creationId xmlns:p14="http://schemas.microsoft.com/office/powerpoint/2010/main" val="202672552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25AC10D-129D-6840-BC7C-B2AA525CE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Behavioral Neuroscience Evidence for the STM-LTM Distinction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ECF38C35-ABD4-2B40-9DC8-1320C0175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8400" y="1722437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H.M.	- Epileptic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- Temporal Lobes / Hippocampus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- STM ---&gt; LTM disrupted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K.F.	- Damage to Left Cerebral Cortex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- LTM Normal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- STM capacity severely limited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8DAB338F-5C9B-D64B-B710-D87DA348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D6F0DF-023E-2C4F-8BF4-FF9B7852E7E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1E8AFD7-F909-CA4B-BA5A-4D6E76600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6106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ea typeface="+mj-ea"/>
                <a:cs typeface="+mj-cs"/>
              </a:rPr>
              <a:t>Behavioral Neuroscience Evidence for the STM-LTM Distinction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AA0A2D86-D841-6B4D-8FE0-3C4AF60F66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76600" y="2438400"/>
            <a:ext cx="6477000" cy="3505200"/>
          </a:xfrm>
        </p:spPr>
        <p:txBody>
          <a:bodyPr/>
          <a:lstStyle/>
          <a:p>
            <a:pPr eaLnBrk="1" hangingPunct="1">
              <a:spcAft>
                <a:spcPct val="100000"/>
              </a:spcAft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 dog bit the man and the man died.</a:t>
            </a:r>
          </a:p>
          <a:p>
            <a:pPr eaLnBrk="1" hangingPunct="1">
              <a:spcAft>
                <a:spcPct val="100000"/>
              </a:spcAft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		vs. </a:t>
            </a:r>
          </a:p>
          <a:p>
            <a:pPr eaLnBrk="1" hangingPunct="1">
              <a:spcAft>
                <a:spcPct val="100000"/>
              </a:spcAft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The man the dog bit died.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EDF812C4-D251-4B4D-870F-E84C0937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49ECB1-A476-DC4C-9722-19CB9708B0C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798055A-2FFE-F247-847A-404F36C1C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88924"/>
            <a:ext cx="9906000" cy="6096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Atkinson &amp; Shiffrin Model of Memory (1968)</a:t>
            </a:r>
          </a:p>
        </p:txBody>
      </p:sp>
      <p:pic>
        <p:nvPicPr>
          <p:cNvPr id="48130" name="Picture 3">
            <a:extLst>
              <a:ext uri="{FF2B5EF4-FFF2-40B4-BE49-F238E27FC236}">
                <a16:creationId xmlns:a16="http://schemas.microsoft.com/office/drawing/2014/main" id="{1F34BBBD-92AA-7548-AE56-D759C9E9CD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71" r="-49771"/>
          <a:stretch>
            <a:fillRect/>
          </a:stretch>
        </p:blipFill>
        <p:spPr>
          <a:xfrm>
            <a:off x="847089" y="990600"/>
            <a:ext cx="9897111" cy="5670552"/>
          </a:xfrm>
        </p:spPr>
      </p:pic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id="{41F917C5-AFA9-AC4A-A3F9-280CFA14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BA3CA2-7383-8D44-8B00-8737901282D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11AA3E1-4181-FF42-BADC-62FF62891C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6670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ea typeface="+mj-ea"/>
                <a:cs typeface="+mj-cs"/>
              </a:rPr>
              <a:t>The Sensory Store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36C021E5-EBAD-754F-B9E0-9A191DC6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EA8394-C704-6049-A249-D93AFB4C423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A3EC0-86A9-FE4B-A261-10F1339FA861}"/>
              </a:ext>
            </a:extLst>
          </p:cNvPr>
          <p:cNvSpPr txBox="1"/>
          <p:nvPr/>
        </p:nvSpPr>
        <p:spPr>
          <a:xfrm>
            <a:off x="2519680" y="65227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9A10648-FD83-2540-82E1-D85E1EA47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760412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Lightning</a:t>
            </a:r>
          </a:p>
        </p:txBody>
      </p:sp>
      <p:pic>
        <p:nvPicPr>
          <p:cNvPr id="52226" name="Picture 7">
            <a:extLst>
              <a:ext uri="{FF2B5EF4-FFF2-40B4-BE49-F238E27FC236}">
                <a16:creationId xmlns:a16="http://schemas.microsoft.com/office/drawing/2014/main" id="{E1FF9D8A-F5B7-0C47-8DA6-3C4C497B63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2095500" y="1447800"/>
            <a:ext cx="8001000" cy="4525963"/>
          </a:xfrm>
        </p:spPr>
      </p:pic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71B2F6A7-F044-0741-B5D1-2A26AB60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4A454-74FE-0D49-AD44-A1960519449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2" name="Storm_exclamation.mp3" descr="Storm_exclamation.mp3">
            <a:hlinkClick r:id="" action="ppaction://media"/>
            <a:extLst>
              <a:ext uri="{FF2B5EF4-FFF2-40B4-BE49-F238E27FC236}">
                <a16:creationId xmlns:a16="http://schemas.microsoft.com/office/drawing/2014/main" id="{454426B4-B65C-AF4B-B95B-DF87B6669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3304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7FEC3F87-7B54-094A-885F-204313AC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0530B2-E719-3D42-B5E5-0D0B597EFF9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743A433-B4BD-8344-BFD6-F77B9CD316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8194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long does </a:t>
            </a:r>
            <a:r>
              <a:rPr lang="en-US">
                <a:ea typeface="+mj-ea"/>
                <a:cs typeface="+mj-cs"/>
              </a:rPr>
              <a:t>the lightning last?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>
            <a:extLst>
              <a:ext uri="{FF2B5EF4-FFF2-40B4-BE49-F238E27FC236}">
                <a16:creationId xmlns:a16="http://schemas.microsoft.com/office/drawing/2014/main" id="{D4B985BC-B902-EE4A-857B-B5D4A6C5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14CA1-66D9-6E47-805B-0BC1F64322E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3539814-6EFA-744D-91B5-8300CC4537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Lightning Demonstration</a:t>
            </a:r>
          </a:p>
        </p:txBody>
      </p:sp>
    </p:spTree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00F8DEC-DF38-2446-B7C0-427602C61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5240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General Plan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52D1C54-F9DA-0A43-A859-E626C80D6D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762000"/>
            <a:ext cx="8077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1960s Many models of memory proposed</a:t>
            </a:r>
          </a:p>
          <a:p>
            <a:pPr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3600">
                <a:ea typeface="ＭＳ Ｐゴシック" panose="020B0600070205080204" pitchFamily="34" charset="-128"/>
              </a:rPr>
              <a:t>Atkinson &amp; Shiffrin (1968)-Modal Model</a:t>
            </a:r>
          </a:p>
          <a:p>
            <a:pPr lvl="1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3200">
                <a:ea typeface="ＭＳ Ｐゴシック" panose="020B0600070205080204" pitchFamily="34" charset="-128"/>
              </a:rPr>
              <a:t>Sensory Memory</a:t>
            </a:r>
          </a:p>
          <a:p>
            <a:pPr lvl="1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3200">
                <a:ea typeface="ＭＳ Ｐゴシック" panose="020B0600070205080204" pitchFamily="34" charset="-128"/>
              </a:rPr>
              <a:t>Short-term Memory</a:t>
            </a:r>
          </a:p>
          <a:p>
            <a:pPr lvl="1" eaLnBrk="1" hangingPunct="1">
              <a:lnSpc>
                <a:spcPct val="90000"/>
              </a:lnSpc>
              <a:spcAft>
                <a:spcPct val="60000"/>
              </a:spcAft>
            </a:pPr>
            <a:r>
              <a:rPr lang="en-US" altLang="en-US" sz="3200">
                <a:ea typeface="ＭＳ Ｐゴシック" panose="020B0600070205080204" pitchFamily="34" charset="-128"/>
              </a:rPr>
              <a:t>Long-term Memory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62C3FDDB-8F42-384F-BD44-17441C47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A493E1-CB7D-3B4C-9A9B-B87738C7021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93DD995-A810-C443-8FCF-DF94B708D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Sensory Memory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AB51F6C8-AB65-F34E-B5AF-168B83C7B6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71800" y="1981200"/>
            <a:ext cx="6934200" cy="4114800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Sensory memory or sensory register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Visual, auditory, touch, taste, smell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Relatively raw, unprocessed form</a:t>
            </a:r>
          </a:p>
          <a:p>
            <a:pPr eaLnBrk="1" hangingPunct="1">
              <a:lnSpc>
                <a:spcPct val="17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5">
            <a:extLst>
              <a:ext uri="{FF2B5EF4-FFF2-40B4-BE49-F238E27FC236}">
                <a16:creationId xmlns:a16="http://schemas.microsoft.com/office/drawing/2014/main" id="{96458563-8529-744B-966E-DA9D3A8D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1C86F4-3282-3544-86E0-B42028BEA1C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5C4E22C-A9C0-7749-90A9-FF8D025A8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>
                <a:ea typeface="+mj-ea"/>
                <a:cs typeface="+mj-cs"/>
              </a:rPr>
              <a:t>Why Do We Need Sensory Memory?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6C469918-FF48-2442-97A9-8120F79C9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4373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Stimuli change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Maintain for selection and further processing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Integrate fragments of a stimulus into a single unitary perception</a:t>
            </a:r>
          </a:p>
        </p:txBody>
      </p:sp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3E1934ED-E83B-914C-B8AB-A06DE3DD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3172C-BEFE-1849-9DDB-9CE0A6000BA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1C9FDCC-8158-1945-8916-1C770435D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Classic Studies on </a:t>
            </a:r>
            <a:r>
              <a:rPr lang="en-US" b="1" dirty="0">
                <a:ea typeface="+mj-ea"/>
                <a:cs typeface="+mj-cs"/>
              </a:rPr>
              <a:t>Iconic</a:t>
            </a:r>
            <a:r>
              <a:rPr lang="en-US" dirty="0">
                <a:ea typeface="+mj-ea"/>
                <a:cs typeface="+mj-cs"/>
              </a:rPr>
              <a:t> Memory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1302BF1D-6EA3-464D-B163-08DC63889C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76600" y="1981200"/>
            <a:ext cx="5943600" cy="2667000"/>
          </a:xfrm>
        </p:spPr>
        <p:txBody>
          <a:bodyPr/>
          <a:lstStyle/>
          <a:p>
            <a:pPr eaLnBrk="1" hangingPunct="1">
              <a:lnSpc>
                <a:spcPct val="170000"/>
              </a:lnSpc>
              <a:spcAft>
                <a:spcPct val="5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Sperling (1960)</a:t>
            </a:r>
          </a:p>
          <a:p>
            <a:pPr eaLnBrk="1" hangingPunct="1">
              <a:lnSpc>
                <a:spcPct val="170000"/>
              </a:lnSpc>
              <a:spcAft>
                <a:spcPct val="5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Averbach &amp; Sperling (1961)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C7027316-3FA5-1440-9151-BD76B18A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67937F-8711-BC47-A8B9-CDB0785E913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2CDD67E-DF18-5145-A8F0-34C868F79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 Tachistoscope</a:t>
            </a:r>
          </a:p>
        </p:txBody>
      </p:sp>
      <p:pic>
        <p:nvPicPr>
          <p:cNvPr id="64514" name="Picture 5">
            <a:extLst>
              <a:ext uri="{FF2B5EF4-FFF2-40B4-BE49-F238E27FC236}">
                <a16:creationId xmlns:a16="http://schemas.microsoft.com/office/drawing/2014/main" id="{32D71736-E830-D14F-9CF9-2B46CCF8B7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04" r="-17604"/>
          <a:stretch>
            <a:fillRect/>
          </a:stretch>
        </p:blipFill>
        <p:spPr>
          <a:xfrm>
            <a:off x="1638300" y="1429995"/>
            <a:ext cx="8915400" cy="4525963"/>
          </a:xfrm>
        </p:spPr>
      </p:pic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1C236E17-29EE-9045-963E-748ACADA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8202ED-E190-0A41-B6F5-3632168571B8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C3F9-3FD9-2945-BEE2-E2A517C9D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2438401"/>
            <a:ext cx="7772400" cy="1470025"/>
          </a:xfrm>
        </p:spPr>
        <p:txBody>
          <a:bodyPr/>
          <a:lstStyle/>
          <a:p>
            <a:r>
              <a:rPr lang="en-US" dirty="0"/>
              <a:t>Whole Report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22B6E-2308-2648-B87B-16588B06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C002B-6DAA-3646-A492-0668CE27A6A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143574"/>
      </p:ext>
    </p:extLst>
  </p:cSld>
  <p:clrMapOvr>
    <a:masterClrMapping/>
  </p:clrMapOvr>
  <p:transition spd="med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>
            <a:extLst>
              <a:ext uri="{FF2B5EF4-FFF2-40B4-BE49-F238E27FC236}">
                <a16:creationId xmlns:a16="http://schemas.microsoft.com/office/drawing/2014/main" id="{ED4D5497-62E9-0042-A36F-FA0C9233D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447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Tachistoscopic Display - Blank</a:t>
            </a:r>
          </a:p>
        </p:txBody>
      </p:sp>
      <p:sp>
        <p:nvSpPr>
          <p:cNvPr id="66562" name="Slide Number Placeholder 4">
            <a:extLst>
              <a:ext uri="{FF2B5EF4-FFF2-40B4-BE49-F238E27FC236}">
                <a16:creationId xmlns:a16="http://schemas.microsoft.com/office/drawing/2014/main" id="{9BAE42A7-88D5-BE42-9C25-C335CA9C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BE3E54-5938-DF49-8336-985A6320A6E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18C04AA-3B23-5A41-BD82-5FD6B3614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92893"/>
      </p:ext>
    </p:extLst>
  </p:cSld>
  <p:clrMapOvr>
    <a:masterClrMapping/>
  </p:clrMapOvr>
  <p:transition spd="med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C3C1D154-76B0-704C-9F55-0FABA6437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-13716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Fixation Point</a:t>
            </a:r>
          </a:p>
        </p:txBody>
      </p:sp>
      <p:sp>
        <p:nvSpPr>
          <p:cNvPr id="68610" name="Slide Number Placeholder 4">
            <a:extLst>
              <a:ext uri="{FF2B5EF4-FFF2-40B4-BE49-F238E27FC236}">
                <a16:creationId xmlns:a16="http://schemas.microsoft.com/office/drawing/2014/main" id="{7EC29E16-49C0-CD49-AD99-932C4A55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56C15B-0DB3-644F-9307-57B2C710FBC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2F22F27-3597-534A-91C0-D82782D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68612" name="Text Box 3">
            <a:extLst>
              <a:ext uri="{FF2B5EF4-FFF2-40B4-BE49-F238E27FC236}">
                <a16:creationId xmlns:a16="http://schemas.microsoft.com/office/drawing/2014/main" id="{A3D11170-66A9-1A4A-8CFB-BA816EA9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895600"/>
            <a:ext cx="6858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*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>
            <a:extLst>
              <a:ext uri="{FF2B5EF4-FFF2-40B4-BE49-F238E27FC236}">
                <a16:creationId xmlns:a16="http://schemas.microsoft.com/office/drawing/2014/main" id="{324EC1C8-3974-E740-9A25-462332907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5240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Tachistoscopic Letter Display 1</a:t>
            </a:r>
          </a:p>
        </p:txBody>
      </p:sp>
      <p:sp>
        <p:nvSpPr>
          <p:cNvPr id="70658" name="Slide Number Placeholder 4">
            <a:extLst>
              <a:ext uri="{FF2B5EF4-FFF2-40B4-BE49-F238E27FC236}">
                <a16:creationId xmlns:a16="http://schemas.microsoft.com/office/drawing/2014/main" id="{FF46A3E5-0DA6-614D-9EE5-12326218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7289D9-D64A-2D4B-B352-2A65DF1F2BC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AD43725-E98E-0140-B06A-C57567D77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70660" name="Text Box 3">
            <a:extLst>
              <a:ext uri="{FF2B5EF4-FFF2-40B4-BE49-F238E27FC236}">
                <a16:creationId xmlns:a16="http://schemas.microsoft.com/office/drawing/2014/main" id="{88878610-96DA-334B-886B-0851F1D3C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52500"/>
            <a:ext cx="5715000" cy="491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>
                <a:solidFill>
                  <a:srgbClr val="0000FF"/>
                </a:solidFill>
                <a:latin typeface="Times" pitchFamily="2" charset="0"/>
              </a:rPr>
              <a:t> J    Z    G    B</a:t>
            </a:r>
          </a:p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>
                <a:solidFill>
                  <a:srgbClr val="0000FF"/>
                </a:solidFill>
                <a:latin typeface="Times" pitchFamily="2" charset="0"/>
              </a:rPr>
              <a:t> S    X    P    L</a:t>
            </a:r>
          </a:p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>
                <a:solidFill>
                  <a:srgbClr val="0000FF"/>
                </a:solidFill>
                <a:latin typeface="Times" pitchFamily="2" charset="0"/>
              </a:rPr>
              <a:t> R   M   Q    F</a:t>
            </a:r>
            <a:r>
              <a:rPr lang="en-US" altLang="en-US" sz="6800">
                <a:latin typeface="Times" pitchFamily="2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>
            <a:extLst>
              <a:ext uri="{FF2B5EF4-FFF2-40B4-BE49-F238E27FC236}">
                <a16:creationId xmlns:a16="http://schemas.microsoft.com/office/drawing/2014/main" id="{39FA73E0-5C46-7A44-AB9B-82181F1C2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447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Tachistoscopic Display Blank 2</a:t>
            </a:r>
          </a:p>
        </p:txBody>
      </p:sp>
      <p:sp>
        <p:nvSpPr>
          <p:cNvPr id="74754" name="Slide Number Placeholder 4">
            <a:extLst>
              <a:ext uri="{FF2B5EF4-FFF2-40B4-BE49-F238E27FC236}">
                <a16:creationId xmlns:a16="http://schemas.microsoft.com/office/drawing/2014/main" id="{4C9170A1-3F32-BC4A-85AE-BED1262B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9AA05A-471D-8C43-941A-22EF08C12DD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457FF57-FA96-FE4C-A702-1B3B295B3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C3F9-3FD9-2945-BEE2-E2A517C9D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2438401"/>
            <a:ext cx="7772400" cy="1470025"/>
          </a:xfrm>
        </p:spPr>
        <p:txBody>
          <a:bodyPr/>
          <a:lstStyle/>
          <a:p>
            <a:r>
              <a:rPr lang="en-US" dirty="0"/>
              <a:t>Partial Report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22B6E-2308-2648-B87B-16588B06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C002B-6DAA-3646-A492-0668CE27A6A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953144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A84A229-E762-9142-B432-AD9243540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William James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600C629-76B6-C346-851B-EBE90A53A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286000"/>
            <a:ext cx="4800600" cy="3657600"/>
          </a:xfrm>
        </p:spPr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Primary Memory</a:t>
            </a:r>
          </a:p>
          <a:p>
            <a:pPr eaLnBrk="1" hangingPunct="1">
              <a:spcAft>
                <a:spcPct val="10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Secondary Memory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F2C67950-1F1A-6342-B4C4-75F6F52D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100654-DF78-974A-A44A-11D84DF26068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29538"/>
      </p:ext>
    </p:extLst>
  </p:cSld>
  <p:clrMapOvr>
    <a:masterClrMapping/>
  </p:clrMapOvr>
  <p:transition spd="med"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>
            <a:extLst>
              <a:ext uri="{FF2B5EF4-FFF2-40B4-BE49-F238E27FC236}">
                <a16:creationId xmlns:a16="http://schemas.microsoft.com/office/drawing/2014/main" id="{39FA73E0-5C46-7A44-AB9B-82181F1C2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447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Tachistoscopic Display Blank 2</a:t>
            </a:r>
          </a:p>
        </p:txBody>
      </p:sp>
      <p:sp>
        <p:nvSpPr>
          <p:cNvPr id="74754" name="Slide Number Placeholder 4">
            <a:extLst>
              <a:ext uri="{FF2B5EF4-FFF2-40B4-BE49-F238E27FC236}">
                <a16:creationId xmlns:a16="http://schemas.microsoft.com/office/drawing/2014/main" id="{4C9170A1-3F32-BC4A-85AE-BED1262B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9AA05A-471D-8C43-941A-22EF08C12DD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457FF57-FA96-FE4C-A702-1B3B295B3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270D202B-34E0-E04B-8EFA-D7AD13976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-13716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Fixation Point</a:t>
            </a:r>
          </a:p>
        </p:txBody>
      </p:sp>
      <p:sp>
        <p:nvSpPr>
          <p:cNvPr id="76802" name="Slide Number Placeholder 4">
            <a:extLst>
              <a:ext uri="{FF2B5EF4-FFF2-40B4-BE49-F238E27FC236}">
                <a16:creationId xmlns:a16="http://schemas.microsoft.com/office/drawing/2014/main" id="{C7AE8417-5A00-4847-94A3-B51A3711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9AC5A-E7B8-E74E-B149-FE36C73DE16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AC13BCB-6680-004E-94A1-A25980DA8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76804" name="Text Box 3">
            <a:extLst>
              <a:ext uri="{FF2B5EF4-FFF2-40B4-BE49-F238E27FC236}">
                <a16:creationId xmlns:a16="http://schemas.microsoft.com/office/drawing/2014/main" id="{A6EDE3A2-953D-B243-A272-169A21639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71800"/>
            <a:ext cx="6858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Times" pitchFamily="2" charset="0"/>
              </a:rPr>
              <a:t>*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ED8F16E9-29CA-B541-BE3B-FE03C850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-1447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Tachistoscopic Letter Display 2</a:t>
            </a:r>
          </a:p>
        </p:txBody>
      </p:sp>
      <p:sp>
        <p:nvSpPr>
          <p:cNvPr id="78850" name="Slide Number Placeholder 4">
            <a:extLst>
              <a:ext uri="{FF2B5EF4-FFF2-40B4-BE49-F238E27FC236}">
                <a16:creationId xmlns:a16="http://schemas.microsoft.com/office/drawing/2014/main" id="{B483B69E-49FA-D145-947A-49D4535C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8EBDF9-680F-3546-AB1C-4FCC7B04721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8E17E22-1DB9-9D48-95F0-1404DFFB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78852" name="Text Box 3">
            <a:extLst>
              <a:ext uri="{FF2B5EF4-FFF2-40B4-BE49-F238E27FC236}">
                <a16:creationId xmlns:a16="http://schemas.microsoft.com/office/drawing/2014/main" id="{6CC5BAA2-A9AF-D443-8419-9ECEBD86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52500"/>
            <a:ext cx="5715000" cy="491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Y   Q   C   H</a:t>
            </a:r>
          </a:p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N   D   R    J</a:t>
            </a:r>
          </a:p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V   B   K    S</a:t>
            </a:r>
            <a:r>
              <a:rPr lang="en-US" altLang="en-US" sz="6800" dirty="0">
                <a:latin typeface="Times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>
            <a:extLst>
              <a:ext uri="{FF2B5EF4-FFF2-40B4-BE49-F238E27FC236}">
                <a16:creationId xmlns:a16="http://schemas.microsoft.com/office/drawing/2014/main" id="{39FA73E0-5C46-7A44-AB9B-82181F1C2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447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Tachistoscopic Display Blank 2</a:t>
            </a:r>
          </a:p>
        </p:txBody>
      </p:sp>
      <p:sp>
        <p:nvSpPr>
          <p:cNvPr id="74754" name="Slide Number Placeholder 4">
            <a:extLst>
              <a:ext uri="{FF2B5EF4-FFF2-40B4-BE49-F238E27FC236}">
                <a16:creationId xmlns:a16="http://schemas.microsoft.com/office/drawing/2014/main" id="{4C9170A1-3F32-BC4A-85AE-BED1262B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9AA05A-471D-8C43-941A-22EF08C12DD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457FF57-FA96-FE4C-A702-1B3B295B3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ED8F16E9-29CA-B541-BE3B-FE03C850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-1447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Tachistoscopic Letter Display 2</a:t>
            </a:r>
          </a:p>
        </p:txBody>
      </p:sp>
      <p:sp>
        <p:nvSpPr>
          <p:cNvPr id="78850" name="Slide Number Placeholder 4">
            <a:extLst>
              <a:ext uri="{FF2B5EF4-FFF2-40B4-BE49-F238E27FC236}">
                <a16:creationId xmlns:a16="http://schemas.microsoft.com/office/drawing/2014/main" id="{B483B69E-49FA-D145-947A-49D4535C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8EBDF9-680F-3546-AB1C-4FCC7B04721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8E17E22-1DB9-9D48-95F0-1404DFFB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78852" name="Text Box 3">
            <a:extLst>
              <a:ext uri="{FF2B5EF4-FFF2-40B4-BE49-F238E27FC236}">
                <a16:creationId xmlns:a16="http://schemas.microsoft.com/office/drawing/2014/main" id="{6CC5BAA2-A9AF-D443-8419-9ECEBD86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52500"/>
            <a:ext cx="5181600" cy="163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</a:t>
            </a:r>
          </a:p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</a:t>
            </a:r>
          </a:p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V   B   K    S</a:t>
            </a:r>
            <a:r>
              <a:rPr lang="en-US" altLang="en-US" sz="6800" dirty="0">
                <a:latin typeface="Times" pitchFamily="2" charset="0"/>
              </a:rPr>
              <a:t> </a:t>
            </a:r>
          </a:p>
        </p:txBody>
      </p:sp>
      <p:pic>
        <p:nvPicPr>
          <p:cNvPr id="2" name="200Hz.WAV" descr="200Hz.WAV">
            <a:hlinkClick r:id="" action="ppaction://media"/>
            <a:extLst>
              <a:ext uri="{FF2B5EF4-FFF2-40B4-BE49-F238E27FC236}">
                <a16:creationId xmlns:a16="http://schemas.microsoft.com/office/drawing/2014/main" id="{62F8A37C-28F8-F64F-8467-CDEE674CC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4495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ED8F16E9-29CA-B541-BE3B-FE03C850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-1447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Tachistoscopic Letter Display 2</a:t>
            </a:r>
          </a:p>
        </p:txBody>
      </p:sp>
      <p:sp>
        <p:nvSpPr>
          <p:cNvPr id="78850" name="Slide Number Placeholder 4">
            <a:extLst>
              <a:ext uri="{FF2B5EF4-FFF2-40B4-BE49-F238E27FC236}">
                <a16:creationId xmlns:a16="http://schemas.microsoft.com/office/drawing/2014/main" id="{B483B69E-49FA-D145-947A-49D4535C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8EBDF9-680F-3546-AB1C-4FCC7B04721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8E17E22-1DB9-9D48-95F0-1404DFFB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78852" name="Text Box 3">
            <a:extLst>
              <a:ext uri="{FF2B5EF4-FFF2-40B4-BE49-F238E27FC236}">
                <a16:creationId xmlns:a16="http://schemas.microsoft.com/office/drawing/2014/main" id="{6CC5BAA2-A9AF-D443-8419-9ECEBD86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52500"/>
            <a:ext cx="5181600" cy="163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 </a:t>
            </a:r>
          </a:p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N   D   R    J</a:t>
            </a:r>
          </a:p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</a:t>
            </a:r>
            <a:endParaRPr lang="en-US" altLang="en-US" sz="6800" dirty="0">
              <a:latin typeface="Times" pitchFamily="2" charset="0"/>
            </a:endParaRPr>
          </a:p>
        </p:txBody>
      </p:sp>
      <p:pic>
        <p:nvPicPr>
          <p:cNvPr id="2" name="400Hz.WAV" descr="400Hz.WAV">
            <a:hlinkClick r:id="" action="ppaction://media"/>
            <a:extLst>
              <a:ext uri="{FF2B5EF4-FFF2-40B4-BE49-F238E27FC236}">
                <a16:creationId xmlns:a16="http://schemas.microsoft.com/office/drawing/2014/main" id="{47E61DF9-8465-914B-83C9-F00601DDC7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30035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ED8F16E9-29CA-B541-BE3B-FE03C850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-1447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Tachistoscopic Letter Display 2</a:t>
            </a:r>
          </a:p>
        </p:txBody>
      </p:sp>
      <p:sp>
        <p:nvSpPr>
          <p:cNvPr id="78850" name="Slide Number Placeholder 4">
            <a:extLst>
              <a:ext uri="{FF2B5EF4-FFF2-40B4-BE49-F238E27FC236}">
                <a16:creationId xmlns:a16="http://schemas.microsoft.com/office/drawing/2014/main" id="{B483B69E-49FA-D145-947A-49D4535C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8EBDF9-680F-3546-AB1C-4FCC7B04721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8E17E22-1DB9-9D48-95F0-1404DFFB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78852" name="Text Box 3">
            <a:extLst>
              <a:ext uri="{FF2B5EF4-FFF2-40B4-BE49-F238E27FC236}">
                <a16:creationId xmlns:a16="http://schemas.microsoft.com/office/drawing/2014/main" id="{6CC5BAA2-A9AF-D443-8419-9ECEBD86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52500"/>
            <a:ext cx="5181600" cy="163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Y   Q   C   H</a:t>
            </a:r>
          </a:p>
        </p:txBody>
      </p:sp>
      <p:pic>
        <p:nvPicPr>
          <p:cNvPr id="2" name="800Hz.WAV" descr="800Hz.WAV">
            <a:hlinkClick r:id="" action="ppaction://media"/>
            <a:extLst>
              <a:ext uri="{FF2B5EF4-FFF2-40B4-BE49-F238E27FC236}">
                <a16:creationId xmlns:a16="http://schemas.microsoft.com/office/drawing/2014/main" id="{304A752C-E584-2946-891C-EBF217D72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3652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ED8F16E9-29CA-B541-BE3B-FE03C850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-1447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Tachistoscopic Letter Display 2</a:t>
            </a:r>
          </a:p>
        </p:txBody>
      </p:sp>
      <p:sp>
        <p:nvSpPr>
          <p:cNvPr id="78850" name="Slide Number Placeholder 4">
            <a:extLst>
              <a:ext uri="{FF2B5EF4-FFF2-40B4-BE49-F238E27FC236}">
                <a16:creationId xmlns:a16="http://schemas.microsoft.com/office/drawing/2014/main" id="{B483B69E-49FA-D145-947A-49D4535C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8EBDF9-680F-3546-AB1C-4FCC7B04721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8E17E22-1DB9-9D48-95F0-1404DFFB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838200"/>
            <a:ext cx="5943600" cy="5143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78852" name="Text Box 3">
            <a:extLst>
              <a:ext uri="{FF2B5EF4-FFF2-40B4-BE49-F238E27FC236}">
                <a16:creationId xmlns:a16="http://schemas.microsoft.com/office/drawing/2014/main" id="{6CC5BAA2-A9AF-D443-8419-9ECEBD86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52500"/>
            <a:ext cx="5181600" cy="163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Y   Q   C   H</a:t>
            </a:r>
          </a:p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N   D   R    J</a:t>
            </a:r>
          </a:p>
          <a:p>
            <a:pPr>
              <a:lnSpc>
                <a:spcPts val="12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" pitchFamily="2" charset="0"/>
              </a:rPr>
              <a:t> V   B   K    S</a:t>
            </a:r>
            <a:r>
              <a:rPr lang="en-US" altLang="en-US" sz="6800" dirty="0">
                <a:latin typeface="Times" pitchFamily="2" charset="0"/>
              </a:rPr>
              <a:t> </a:t>
            </a:r>
          </a:p>
        </p:txBody>
      </p:sp>
      <p:pic>
        <p:nvPicPr>
          <p:cNvPr id="8" name="Graphic 7" descr="Volume">
            <a:extLst>
              <a:ext uri="{FF2B5EF4-FFF2-40B4-BE49-F238E27FC236}">
                <a16:creationId xmlns:a16="http://schemas.microsoft.com/office/drawing/2014/main" id="{48251D74-7E63-9B49-AFBF-A365F0BB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700" y="1314450"/>
            <a:ext cx="914400" cy="914400"/>
          </a:xfrm>
          <a:prstGeom prst="rect">
            <a:avLst/>
          </a:prstGeom>
        </p:spPr>
      </p:pic>
      <p:pic>
        <p:nvPicPr>
          <p:cNvPr id="9" name="Graphic 8" descr="Volume">
            <a:extLst>
              <a:ext uri="{FF2B5EF4-FFF2-40B4-BE49-F238E27FC236}">
                <a16:creationId xmlns:a16="http://schemas.microsoft.com/office/drawing/2014/main" id="{739A213A-0292-ED49-8231-B341A1478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9200" y="3003550"/>
            <a:ext cx="812800" cy="812800"/>
          </a:xfrm>
          <a:prstGeom prst="rect">
            <a:avLst/>
          </a:prstGeom>
        </p:spPr>
      </p:pic>
      <p:pic>
        <p:nvPicPr>
          <p:cNvPr id="10" name="Graphic 9" descr="Volume">
            <a:extLst>
              <a:ext uri="{FF2B5EF4-FFF2-40B4-BE49-F238E27FC236}">
                <a16:creationId xmlns:a16="http://schemas.microsoft.com/office/drawing/2014/main" id="{2AEA8E68-1F94-7142-AF70-500A61A1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5736" y="4495800"/>
            <a:ext cx="812800" cy="81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D074D9-4DB1-FE4F-9A09-438098932B83}"/>
              </a:ext>
            </a:extLst>
          </p:cNvPr>
          <p:cNvSpPr txBox="1"/>
          <p:nvPr/>
        </p:nvSpPr>
        <p:spPr>
          <a:xfrm>
            <a:off x="2209800" y="467136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5D445-774F-8D42-8CA4-631BDDD20C39}"/>
              </a:ext>
            </a:extLst>
          </p:cNvPr>
          <p:cNvSpPr txBox="1"/>
          <p:nvPr/>
        </p:nvSpPr>
        <p:spPr>
          <a:xfrm>
            <a:off x="2209800" y="321664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E6600-F68E-0E4E-9FC9-E229EFC2DE2A}"/>
              </a:ext>
            </a:extLst>
          </p:cNvPr>
          <p:cNvSpPr txBox="1"/>
          <p:nvPr/>
        </p:nvSpPr>
        <p:spPr>
          <a:xfrm>
            <a:off x="2209800" y="156448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8557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CC68DBA-8803-7346-BBAA-8EBF7616C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4582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Schematic of Typical Sperling Exp</a:t>
            </a:r>
          </a:p>
        </p:txBody>
      </p:sp>
      <p:pic>
        <p:nvPicPr>
          <p:cNvPr id="82946" name="Picture 4">
            <a:extLst>
              <a:ext uri="{FF2B5EF4-FFF2-40B4-BE49-F238E27FC236}">
                <a16:creationId xmlns:a16="http://schemas.microsoft.com/office/drawing/2014/main" id="{E06C0095-D582-1D4C-A437-387C1B5E7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2" r="-1942"/>
          <a:stretch>
            <a:fillRect/>
          </a:stretch>
        </p:blipFill>
        <p:spPr>
          <a:xfrm>
            <a:off x="1524000" y="1600994"/>
            <a:ext cx="9144000" cy="4525963"/>
          </a:xfrm>
        </p:spPr>
      </p:pic>
      <p:sp>
        <p:nvSpPr>
          <p:cNvPr id="82947" name="Slide Number Placeholder 5">
            <a:extLst>
              <a:ext uri="{FF2B5EF4-FFF2-40B4-BE49-F238E27FC236}">
                <a16:creationId xmlns:a16="http://schemas.microsoft.com/office/drawing/2014/main" id="{AAF0DB0D-9064-1248-8A68-C0372C39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47976C-9043-4646-BF58-21C7082BDBBD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752C0FB-A2B8-8843-871F-1FE5E9D76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106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Number of Letters Recalled as a Function of Technique &amp; Delay</a:t>
            </a:r>
          </a:p>
        </p:txBody>
      </p:sp>
      <p:pic>
        <p:nvPicPr>
          <p:cNvPr id="84994" name="Picture 4">
            <a:extLst>
              <a:ext uri="{FF2B5EF4-FFF2-40B4-BE49-F238E27FC236}">
                <a16:creationId xmlns:a16="http://schemas.microsoft.com/office/drawing/2014/main" id="{F15BA149-6B10-284C-9285-FCEBD3AFCC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72" r="-39172"/>
          <a:stretch>
            <a:fillRect/>
          </a:stretch>
        </p:blipFill>
        <p:spPr>
          <a:xfrm>
            <a:off x="1371600" y="1533032"/>
            <a:ext cx="9372600" cy="4525963"/>
          </a:xfrm>
        </p:spPr>
      </p:pic>
      <p:sp>
        <p:nvSpPr>
          <p:cNvPr id="84995" name="Slide Number Placeholder 5">
            <a:extLst>
              <a:ext uri="{FF2B5EF4-FFF2-40B4-BE49-F238E27FC236}">
                <a16:creationId xmlns:a16="http://schemas.microsoft.com/office/drawing/2014/main" id="{E654859B-657B-A14F-863D-24C1D423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3BEFD4-A484-F948-9FCB-B97E798228C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35A272D-912F-6342-BE09-866F489B2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62461"/>
            <a:ext cx="10515601" cy="1056739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Atkinson &amp; Shiffrin Model of Memory (1968)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B1436E03-EFFB-4343-9FF9-94D1506F87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71" r="-49771"/>
          <a:stretch>
            <a:fillRect/>
          </a:stretch>
        </p:blipFill>
        <p:spPr>
          <a:xfrm>
            <a:off x="609599" y="1070501"/>
            <a:ext cx="10430675" cy="5434550"/>
          </a:xfrm>
        </p:spPr>
      </p:pic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6CB9E377-99B3-EB42-BE58-4654BF10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F3294A-EBAF-A34F-A47C-AC030BF624F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A323-684F-A040-9838-6828A142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030" y="2514600"/>
            <a:ext cx="8229600" cy="9906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Examples of Iconic Memory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in Our Everyday Experience</a:t>
            </a:r>
          </a:p>
        </p:txBody>
      </p:sp>
      <p:sp>
        <p:nvSpPr>
          <p:cNvPr id="91139" name="Subtitle 4">
            <a:extLst>
              <a:ext uri="{FF2B5EF4-FFF2-40B4-BE49-F238E27FC236}">
                <a16:creationId xmlns:a16="http://schemas.microsoft.com/office/drawing/2014/main" id="{7F0D84C3-CC44-DB44-8294-C75EF2BC5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267201"/>
            <a:ext cx="6400800" cy="817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FCEEB933-AF20-9E44-94A2-CD3008ED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AEAC98-B8B4-AB4C-B3A7-DF875027410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98801F2-D8BC-064B-8A9C-8E4E5E976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Examples of Sensory Memory</a:t>
            </a:r>
          </a:p>
        </p:txBody>
      </p:sp>
      <p:pic>
        <p:nvPicPr>
          <p:cNvPr id="92162" name="Picture 4">
            <a:extLst>
              <a:ext uri="{FF2B5EF4-FFF2-40B4-BE49-F238E27FC236}">
                <a16:creationId xmlns:a16="http://schemas.microsoft.com/office/drawing/2014/main" id="{E79A52EE-8F09-5B46-A1F1-45A00947DC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68" b="-11368"/>
          <a:stretch>
            <a:fillRect/>
          </a:stretch>
        </p:blipFill>
        <p:spPr>
          <a:xfrm>
            <a:off x="2552700" y="1450589"/>
            <a:ext cx="7086600" cy="4525963"/>
          </a:xfrm>
        </p:spPr>
      </p:pic>
      <p:sp>
        <p:nvSpPr>
          <p:cNvPr id="92163" name="Slide Number Placeholder 5">
            <a:extLst>
              <a:ext uri="{FF2B5EF4-FFF2-40B4-BE49-F238E27FC236}">
                <a16:creationId xmlns:a16="http://schemas.microsoft.com/office/drawing/2014/main" id="{E681A038-83CE-1C4C-8CB2-5C82CA88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4E4812-63F8-A143-A11F-10B82F21FF7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A7AB74E-EFBA-CB4D-B86D-68F19FF6E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Demo: Unitary Perception from Fragments</a:t>
            </a:r>
          </a:p>
        </p:txBody>
      </p:sp>
      <p:pic>
        <p:nvPicPr>
          <p:cNvPr id="94210" name="Picture 4">
            <a:extLst>
              <a:ext uri="{FF2B5EF4-FFF2-40B4-BE49-F238E27FC236}">
                <a16:creationId xmlns:a16="http://schemas.microsoft.com/office/drawing/2014/main" id="{85F4B8AD-2657-1540-902F-E41C6FE6E8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19" b="-15619"/>
          <a:stretch>
            <a:fillRect/>
          </a:stretch>
        </p:blipFill>
        <p:spPr>
          <a:xfrm>
            <a:off x="2400300" y="1624013"/>
            <a:ext cx="7391400" cy="4525963"/>
          </a:xfrm>
        </p:spPr>
      </p:pic>
      <p:sp>
        <p:nvSpPr>
          <p:cNvPr id="94211" name="Slide Number Placeholder 5">
            <a:extLst>
              <a:ext uri="{FF2B5EF4-FFF2-40B4-BE49-F238E27FC236}">
                <a16:creationId xmlns:a16="http://schemas.microsoft.com/office/drawing/2014/main" id="{98380F0A-5BC2-8047-9174-B724C181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0DC23-B8B5-2F4B-B3F5-4C755D9496A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6409-E4FA-2247-81BC-ACD7C121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/>
              <a:t>Videos &amp; Movies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06C7D-E9C7-4042-ACCE-6827C8EF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0ACE1-84E8-9844-BC35-037B16B0ED5C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7" name="FlipbookExample.mov" descr="FlipbookExample.mov">
            <a:hlinkClick r:id="" action="ppaction://media"/>
            <a:extLst>
              <a:ext uri="{FF2B5EF4-FFF2-40B4-BE49-F238E27FC236}">
                <a16:creationId xmlns:a16="http://schemas.microsoft.com/office/drawing/2014/main" id="{A1D75A29-C4D6-9348-B95B-A9A0D01FAD7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3275" y="13716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19272796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216F183-D87A-0B4A-92AF-19636CE4F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Auditory Sensory Memory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FF2D8266-919E-1948-AAF6-6BB0CB0E94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8229600" cy="40386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Neisser (1967) - Echoic memory and the echo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Darwin, Turvey, &amp; Crowder (1972)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Differences from iconic memory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Crowder (1982)</a:t>
            </a:r>
          </a:p>
        </p:txBody>
      </p:sp>
      <p:sp>
        <p:nvSpPr>
          <p:cNvPr id="96259" name="Slide Number Placeholder 5">
            <a:extLst>
              <a:ext uri="{FF2B5EF4-FFF2-40B4-BE49-F238E27FC236}">
                <a16:creationId xmlns:a16="http://schemas.microsoft.com/office/drawing/2014/main" id="{C4C04F94-95C2-E54B-B062-C497AF22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5E55B-C7FD-9143-989A-4B01E4B8C8D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F01D8AB-CA07-CA43-8BB4-C20AA92EB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An Echoic Memory Study</a:t>
            </a:r>
          </a:p>
        </p:txBody>
      </p:sp>
      <p:pic>
        <p:nvPicPr>
          <p:cNvPr id="98306" name="Picture 4">
            <a:extLst>
              <a:ext uri="{FF2B5EF4-FFF2-40B4-BE49-F238E27FC236}">
                <a16:creationId xmlns:a16="http://schemas.microsoft.com/office/drawing/2014/main" id="{2D0F0507-E35D-3540-8C07-2303A99228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9137" y="1371600"/>
            <a:ext cx="5673725" cy="4114800"/>
          </a:xfrm>
        </p:spPr>
      </p:pic>
      <p:sp>
        <p:nvSpPr>
          <p:cNvPr id="98307" name="Slide Number Placeholder 5">
            <a:extLst>
              <a:ext uri="{FF2B5EF4-FFF2-40B4-BE49-F238E27FC236}">
                <a16:creationId xmlns:a16="http://schemas.microsoft.com/office/drawing/2014/main" id="{8ABAFFCC-69D2-C648-8908-11177B3F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1720B4-02B6-964C-A447-CD932AAB6BE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08E6DE5-3138-E14A-BF28-1CD63C33F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Properties of the Different Memory Stores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B6DD3B42-2B96-594B-9DEA-A4DBDC58F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06" b="-48106"/>
          <a:stretch>
            <a:fillRect/>
          </a:stretch>
        </p:blipFill>
        <p:spPr>
          <a:xfrm>
            <a:off x="1409700" y="1417638"/>
            <a:ext cx="8839200" cy="4525963"/>
          </a:xfrm>
        </p:spPr>
      </p:pic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DA2BECBC-E764-D643-BB01-2D1ADB65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EF32AE-C101-6A42-AE9E-51697E5E71D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9F42E-E09C-2E45-93D2-6B270B687316}"/>
              </a:ext>
            </a:extLst>
          </p:cNvPr>
          <p:cNvSpPr txBox="1"/>
          <p:nvPr/>
        </p:nvSpPr>
        <p:spPr>
          <a:xfrm>
            <a:off x="2057400" y="4904582"/>
            <a:ext cx="754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Notes: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Forgetting in the Short-Term Store involves both </a:t>
            </a:r>
            <a:r>
              <a:rPr lang="en-US" sz="1200" b="1" dirty="0">
                <a:latin typeface="Times" charset="0"/>
                <a:ea typeface="ＭＳ Ｐゴシック" charset="-128"/>
              </a:rPr>
              <a:t>interference</a:t>
            </a:r>
            <a:r>
              <a:rPr lang="en-US" sz="1200" dirty="0">
                <a:latin typeface="Times" charset="0"/>
                <a:ea typeface="ＭＳ Ｐゴシック" charset="-128"/>
              </a:rPr>
              <a:t> and </a:t>
            </a:r>
            <a:r>
              <a:rPr lang="en-US" sz="1200" b="1" dirty="0">
                <a:latin typeface="Times" charset="0"/>
                <a:ea typeface="ＭＳ Ｐゴシック" charset="-128"/>
              </a:rPr>
              <a:t>decay</a:t>
            </a:r>
            <a:r>
              <a:rPr lang="en-US" sz="1200" dirty="0">
                <a:latin typeface="Times" charset="0"/>
                <a:ea typeface="ＭＳ Ｐゴシック" charset="-128"/>
              </a:rPr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The capacity of the sensory registers vary for the different modalities: e.g. the </a:t>
            </a:r>
            <a:r>
              <a:rPr lang="en-US" sz="1200" b="1" dirty="0">
                <a:latin typeface="Times" charset="0"/>
                <a:ea typeface="ＭＳ Ｐゴシック" charset="-128"/>
              </a:rPr>
              <a:t>visual sensory store </a:t>
            </a:r>
            <a:r>
              <a:rPr lang="en-US" sz="1200" dirty="0">
                <a:latin typeface="Times" charset="0"/>
                <a:ea typeface="ＭＳ Ｐゴシック" charset="-128"/>
              </a:rPr>
              <a:t>is </a:t>
            </a:r>
            <a:r>
              <a:rPr lang="en-US" sz="1200" b="1" dirty="0">
                <a:latin typeface="Times" charset="0"/>
                <a:ea typeface="ＭＳ Ｐゴシック" charset="-128"/>
              </a:rPr>
              <a:t>very large</a:t>
            </a:r>
            <a:r>
              <a:rPr lang="en-US" sz="1200" dirty="0">
                <a:latin typeface="Times" charset="0"/>
                <a:ea typeface="ＭＳ Ｐゴシック" charset="-128"/>
              </a:rPr>
              <a:t>; the </a:t>
            </a:r>
            <a:r>
              <a:rPr lang="en-US" sz="1200" b="1" dirty="0">
                <a:latin typeface="Times" charset="0"/>
                <a:ea typeface="ＭＳ Ｐゴシック" charset="-128"/>
              </a:rPr>
              <a:t>auditory sensory store </a:t>
            </a:r>
            <a:r>
              <a:rPr lang="en-US" sz="1200" dirty="0">
                <a:latin typeface="Times" charset="0"/>
                <a:ea typeface="ＭＳ Ｐゴシック" charset="-128"/>
              </a:rPr>
              <a:t>is </a:t>
            </a:r>
            <a:r>
              <a:rPr lang="en-US" sz="1200" b="1" dirty="0">
                <a:latin typeface="Times" charset="0"/>
                <a:ea typeface="ＭＳ Ｐゴシック" charset="-128"/>
              </a:rPr>
              <a:t>small</a:t>
            </a:r>
            <a:r>
              <a:rPr lang="en-US" sz="1200" dirty="0">
                <a:latin typeface="Times" charset="0"/>
                <a:ea typeface="ＭＳ Ｐゴシック" charset="-128"/>
              </a:rPr>
              <a:t> (perhaps only 2 to 4 items)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85D8DF-CA11-1441-8569-22F8DA6B7FED}"/>
              </a:ext>
            </a:extLst>
          </p:cNvPr>
          <p:cNvSpPr/>
          <p:nvPr/>
        </p:nvSpPr>
        <p:spPr>
          <a:xfrm>
            <a:off x="4059936" y="2971800"/>
            <a:ext cx="2267712" cy="19202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2704"/>
      </p:ext>
    </p:extLst>
  </p:cSld>
  <p:clrMapOvr>
    <a:masterClrMapping/>
  </p:clrMapOvr>
  <p:transition spd="med">
    <p:pull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4">
            <a:extLst>
              <a:ext uri="{FF2B5EF4-FFF2-40B4-BE49-F238E27FC236}">
                <a16:creationId xmlns:a16="http://schemas.microsoft.com/office/drawing/2014/main" id="{43E047E5-0141-2F43-BB61-D5CE12E5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819400"/>
            <a:ext cx="8229600" cy="7810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Short-Term Memory</a:t>
            </a:r>
          </a:p>
        </p:txBody>
      </p:sp>
      <p:sp>
        <p:nvSpPr>
          <p:cNvPr id="167938" name="Slide Number Placeholder 3">
            <a:extLst>
              <a:ext uri="{FF2B5EF4-FFF2-40B4-BE49-F238E27FC236}">
                <a16:creationId xmlns:a16="http://schemas.microsoft.com/office/drawing/2014/main" id="{E6465891-5A04-124C-9AD1-09A16F2A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4B98837-3B99-1541-AE82-9682DB249564}" type="slidenum">
              <a:rPr lang="en-US" altLang="en-US" sz="1200">
                <a:solidFill>
                  <a:srgbClr val="898989"/>
                </a:solidFill>
              </a:rPr>
              <a:pPr/>
              <a:t>47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08E6DE5-3138-E14A-BF28-1CD63C33F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Properties of the Different Memory Stores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B6DD3B42-2B96-594B-9DEA-A4DBDC58F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06" b="-48106"/>
          <a:stretch>
            <a:fillRect/>
          </a:stretch>
        </p:blipFill>
        <p:spPr>
          <a:xfrm>
            <a:off x="1409700" y="1417638"/>
            <a:ext cx="8839200" cy="4525963"/>
          </a:xfrm>
        </p:spPr>
      </p:pic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DA2BECBC-E764-D643-BB01-2D1ADB65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EF32AE-C101-6A42-AE9E-51697E5E71D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9F42E-E09C-2E45-93D2-6B270B687316}"/>
              </a:ext>
            </a:extLst>
          </p:cNvPr>
          <p:cNvSpPr txBox="1"/>
          <p:nvPr/>
        </p:nvSpPr>
        <p:spPr>
          <a:xfrm>
            <a:off x="2057400" y="4904582"/>
            <a:ext cx="754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Notes: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Forgetting in the Short-Term Store involves both </a:t>
            </a:r>
            <a:r>
              <a:rPr lang="en-US" sz="1200" b="1" dirty="0">
                <a:latin typeface="Times" charset="0"/>
                <a:ea typeface="ＭＳ Ｐゴシック" charset="-128"/>
              </a:rPr>
              <a:t>interference</a:t>
            </a:r>
            <a:r>
              <a:rPr lang="en-US" sz="1200" dirty="0">
                <a:latin typeface="Times" charset="0"/>
                <a:ea typeface="ＭＳ Ｐゴシック" charset="-128"/>
              </a:rPr>
              <a:t> and </a:t>
            </a:r>
            <a:r>
              <a:rPr lang="en-US" sz="1200" b="1" dirty="0">
                <a:latin typeface="Times" charset="0"/>
                <a:ea typeface="ＭＳ Ｐゴシック" charset="-128"/>
              </a:rPr>
              <a:t>decay</a:t>
            </a:r>
            <a:r>
              <a:rPr lang="en-US" sz="1200" dirty="0">
                <a:latin typeface="Times" charset="0"/>
                <a:ea typeface="ＭＳ Ｐゴシック" charset="-128"/>
              </a:rPr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The capacity of the sensory registers vary for the different modalities: e.g. the </a:t>
            </a:r>
            <a:r>
              <a:rPr lang="en-US" sz="1200" b="1" dirty="0">
                <a:latin typeface="Times" charset="0"/>
                <a:ea typeface="ＭＳ Ｐゴシック" charset="-128"/>
              </a:rPr>
              <a:t>visual sensory store </a:t>
            </a:r>
            <a:r>
              <a:rPr lang="en-US" sz="1200" dirty="0">
                <a:latin typeface="Times" charset="0"/>
                <a:ea typeface="ＭＳ Ｐゴシック" charset="-128"/>
              </a:rPr>
              <a:t>is </a:t>
            </a:r>
            <a:r>
              <a:rPr lang="en-US" sz="1200" b="1" dirty="0">
                <a:latin typeface="Times" charset="0"/>
                <a:ea typeface="ＭＳ Ｐゴシック" charset="-128"/>
              </a:rPr>
              <a:t>very large</a:t>
            </a:r>
            <a:r>
              <a:rPr lang="en-US" sz="1200" dirty="0">
                <a:latin typeface="Times" charset="0"/>
                <a:ea typeface="ＭＳ Ｐゴシック" charset="-128"/>
              </a:rPr>
              <a:t>; the </a:t>
            </a:r>
            <a:r>
              <a:rPr lang="en-US" sz="1200" b="1" dirty="0">
                <a:latin typeface="Times" charset="0"/>
                <a:ea typeface="ＭＳ Ｐゴシック" charset="-128"/>
              </a:rPr>
              <a:t>auditory sensory store </a:t>
            </a:r>
            <a:r>
              <a:rPr lang="en-US" sz="1200" dirty="0">
                <a:latin typeface="Times" charset="0"/>
                <a:ea typeface="ＭＳ Ｐゴシック" charset="-128"/>
              </a:rPr>
              <a:t>is </a:t>
            </a:r>
            <a:r>
              <a:rPr lang="en-US" sz="1200" b="1" dirty="0">
                <a:latin typeface="Times" charset="0"/>
                <a:ea typeface="ＭＳ Ｐゴシック" charset="-128"/>
              </a:rPr>
              <a:t>small</a:t>
            </a:r>
            <a:r>
              <a:rPr lang="en-US" sz="1200" dirty="0">
                <a:latin typeface="Times" charset="0"/>
                <a:ea typeface="ＭＳ Ｐゴシック" charset="-128"/>
              </a:rPr>
              <a:t> (perhaps only 2 to 4 items)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85D8DF-CA11-1441-8569-22F8DA6B7FED}"/>
              </a:ext>
            </a:extLst>
          </p:cNvPr>
          <p:cNvSpPr/>
          <p:nvPr/>
        </p:nvSpPr>
        <p:spPr>
          <a:xfrm>
            <a:off x="6190488" y="2971800"/>
            <a:ext cx="2267712" cy="19202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5633"/>
      </p:ext>
    </p:extLst>
  </p:cSld>
  <p:clrMapOvr>
    <a:masterClrMapping/>
  </p:clrMapOvr>
  <p:transition spd="med">
    <p:pull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>
            <a:extLst>
              <a:ext uri="{FF2B5EF4-FFF2-40B4-BE49-F238E27FC236}">
                <a16:creationId xmlns:a16="http://schemas.microsoft.com/office/drawing/2014/main" id="{CDD18AA9-EB2D-7F40-A5F3-DE43F6324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Short-Term Memory</a:t>
            </a:r>
          </a:p>
        </p:txBody>
      </p:sp>
      <p:sp>
        <p:nvSpPr>
          <p:cNvPr id="104450" name="Rectangle 5">
            <a:extLst>
              <a:ext uri="{FF2B5EF4-FFF2-40B4-BE49-F238E27FC236}">
                <a16:creationId xmlns:a16="http://schemas.microsoft.com/office/drawing/2014/main" id="{86F07AB2-7276-F24D-9488-0E08D453E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0" y="2209800"/>
            <a:ext cx="5029200" cy="4114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Duration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Nature of Forgetting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Nature of Code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Capacity</a:t>
            </a:r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42B38294-5914-3146-9BF3-173B6120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227AA6-A765-DE49-9091-BC281F87A7D8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08E6DE5-3138-E14A-BF28-1CD63C33F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Properties of the Different Memory Stores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B6DD3B42-2B96-594B-9DEA-A4DBDC58F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06" b="-48106"/>
          <a:stretch>
            <a:fillRect/>
          </a:stretch>
        </p:blipFill>
        <p:spPr>
          <a:xfrm>
            <a:off x="1409700" y="1417638"/>
            <a:ext cx="8839200" cy="4525963"/>
          </a:xfrm>
        </p:spPr>
      </p:pic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DA2BECBC-E764-D643-BB01-2D1ADB65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EF32AE-C101-6A42-AE9E-51697E5E71D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9F42E-E09C-2E45-93D2-6B270B687316}"/>
              </a:ext>
            </a:extLst>
          </p:cNvPr>
          <p:cNvSpPr txBox="1"/>
          <p:nvPr/>
        </p:nvSpPr>
        <p:spPr>
          <a:xfrm>
            <a:off x="2057400" y="4904582"/>
            <a:ext cx="754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Notes: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Forgetting in the Short-Term Store involves both </a:t>
            </a:r>
            <a:r>
              <a:rPr lang="en-US" sz="1200" b="1" dirty="0">
                <a:latin typeface="Times" charset="0"/>
                <a:ea typeface="ＭＳ Ｐゴシック" charset="-128"/>
              </a:rPr>
              <a:t>interference</a:t>
            </a:r>
            <a:r>
              <a:rPr lang="en-US" sz="1200" dirty="0">
                <a:latin typeface="Times" charset="0"/>
                <a:ea typeface="ＭＳ Ｐゴシック" charset="-128"/>
              </a:rPr>
              <a:t> and </a:t>
            </a:r>
            <a:r>
              <a:rPr lang="en-US" sz="1200" b="1" dirty="0">
                <a:latin typeface="Times" charset="0"/>
                <a:ea typeface="ＭＳ Ｐゴシック" charset="-128"/>
              </a:rPr>
              <a:t>decay</a:t>
            </a:r>
            <a:r>
              <a:rPr lang="en-US" sz="1200" dirty="0">
                <a:latin typeface="Times" charset="0"/>
                <a:ea typeface="ＭＳ Ｐゴシック" charset="-128"/>
              </a:rPr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The capacity of the sensory registers vary for the different modalities: e.g. the </a:t>
            </a:r>
            <a:r>
              <a:rPr lang="en-US" sz="1200" b="1" dirty="0">
                <a:latin typeface="Times" charset="0"/>
                <a:ea typeface="ＭＳ Ｐゴシック" charset="-128"/>
              </a:rPr>
              <a:t>visual sensory store </a:t>
            </a:r>
            <a:r>
              <a:rPr lang="en-US" sz="1200" dirty="0">
                <a:latin typeface="Times" charset="0"/>
                <a:ea typeface="ＭＳ Ｐゴシック" charset="-128"/>
              </a:rPr>
              <a:t>is </a:t>
            </a:r>
            <a:r>
              <a:rPr lang="en-US" sz="1200" b="1" dirty="0">
                <a:latin typeface="Times" charset="0"/>
                <a:ea typeface="ＭＳ Ｐゴシック" charset="-128"/>
              </a:rPr>
              <a:t>very large</a:t>
            </a:r>
            <a:r>
              <a:rPr lang="en-US" sz="1200" dirty="0">
                <a:latin typeface="Times" charset="0"/>
                <a:ea typeface="ＭＳ Ｐゴシック" charset="-128"/>
              </a:rPr>
              <a:t>; the </a:t>
            </a:r>
            <a:r>
              <a:rPr lang="en-US" sz="1200" b="1" dirty="0">
                <a:latin typeface="Times" charset="0"/>
                <a:ea typeface="ＭＳ Ｐゴシック" charset="-128"/>
              </a:rPr>
              <a:t>auditory sensory store </a:t>
            </a:r>
            <a:r>
              <a:rPr lang="en-US" sz="1200" dirty="0">
                <a:latin typeface="Times" charset="0"/>
                <a:ea typeface="ＭＳ Ｐゴシック" charset="-128"/>
              </a:rPr>
              <a:t>is </a:t>
            </a:r>
            <a:r>
              <a:rPr lang="en-US" sz="1200" b="1" dirty="0">
                <a:latin typeface="Times" charset="0"/>
                <a:ea typeface="ＭＳ Ｐゴシック" charset="-128"/>
              </a:rPr>
              <a:t>small</a:t>
            </a:r>
            <a:r>
              <a:rPr lang="en-US" sz="1200" dirty="0">
                <a:latin typeface="Times" charset="0"/>
                <a:ea typeface="ＭＳ Ｐゴシック" charset="-128"/>
              </a:rPr>
              <a:t> (perhaps only 2 to 4 items)</a:t>
            </a:r>
          </a:p>
        </p:txBody>
      </p:sp>
    </p:spTree>
  </p:cSld>
  <p:clrMapOvr>
    <a:masterClrMapping/>
  </p:clrMapOvr>
  <p:transition spd="med">
    <p:pull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>
            <a:extLst>
              <a:ext uri="{FF2B5EF4-FFF2-40B4-BE49-F238E27FC236}">
                <a16:creationId xmlns:a16="http://schemas.microsoft.com/office/drawing/2014/main" id="{2B3C8171-0D03-2D48-89BF-9EE8B7C5D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Short Term Memory</a:t>
            </a:r>
          </a:p>
        </p:txBody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7696131-2458-EB46-A3B4-3DFD9A953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772400" cy="129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ct val="3000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Brown/Peterson &amp; Peterson (1959)</a:t>
            </a:r>
          </a:p>
          <a:p>
            <a:pPr eaLnBrk="1" fontAlgn="auto" hangingPunct="1">
              <a:spcAft>
                <a:spcPct val="3000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Trigram task</a:t>
            </a:r>
          </a:p>
        </p:txBody>
      </p:sp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DB71C823-8EC5-6846-9C06-CA553C9C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5630EE-8B62-3C40-B828-C365372946D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aphicFrame>
        <p:nvGraphicFramePr>
          <p:cNvPr id="106500" name="Object 2">
            <a:extLst>
              <a:ext uri="{FF2B5EF4-FFF2-40B4-BE49-F238E27FC236}">
                <a16:creationId xmlns:a16="http://schemas.microsoft.com/office/drawing/2014/main" id="{486AC474-DEFE-7047-85C1-3BC3762440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9100" y="3027364"/>
          <a:ext cx="6489700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3" name="Document" r:id="rId4" imgW="6108700" imgH="2819400" progId="Word.Document.8">
                  <p:embed/>
                </p:oleObj>
              </mc:Choice>
              <mc:Fallback>
                <p:oleObj name="Document" r:id="rId4" imgW="6108700" imgH="2819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3027364"/>
                        <a:ext cx="6489700" cy="299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>
            <a:extLst>
              <a:ext uri="{FF2B5EF4-FFF2-40B4-BE49-F238E27FC236}">
                <a16:creationId xmlns:a16="http://schemas.microsoft.com/office/drawing/2014/main" id="{14C9353F-6A9A-6543-93BE-9E2093A3F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Trigrams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EAE9CE52-EA98-A443-BA70-07035713D2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7800" y="1600200"/>
            <a:ext cx="1752600" cy="4114800"/>
          </a:xfrm>
        </p:spPr>
        <p:txBody>
          <a:bodyPr/>
          <a:lstStyle/>
          <a:p>
            <a:pPr eaLnBrk="1" hangingPunct="1">
              <a:spcAft>
                <a:spcPct val="70000"/>
              </a:spcAft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K   X   J</a:t>
            </a:r>
          </a:p>
          <a:p>
            <a:pPr eaLnBrk="1" hangingPunct="1">
              <a:spcAft>
                <a:spcPct val="70000"/>
              </a:spcAft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   L   G</a:t>
            </a:r>
          </a:p>
          <a:p>
            <a:pPr eaLnBrk="1" hangingPunct="1">
              <a:spcAft>
                <a:spcPct val="70000"/>
              </a:spcAft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   Y   T</a:t>
            </a:r>
          </a:p>
          <a:p>
            <a:pPr eaLnBrk="1" hangingPunct="1">
              <a:spcAft>
                <a:spcPct val="70000"/>
              </a:spcAft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H   Z   R  </a:t>
            </a:r>
          </a:p>
        </p:txBody>
      </p:sp>
      <p:sp>
        <p:nvSpPr>
          <p:cNvPr id="108547" name="Slide Number Placeholder 5">
            <a:extLst>
              <a:ext uri="{FF2B5EF4-FFF2-40B4-BE49-F238E27FC236}">
                <a16:creationId xmlns:a16="http://schemas.microsoft.com/office/drawing/2014/main" id="{B365DD52-2A11-954D-9103-3ED97595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5171CD-8ECB-684D-81D3-5F4F8BC03F8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F72C8061-B875-914F-855D-E9B118AA0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Brown-Peterson Results</a:t>
            </a:r>
          </a:p>
        </p:txBody>
      </p:sp>
      <p:pic>
        <p:nvPicPr>
          <p:cNvPr id="110594" name="Picture 4">
            <a:extLst>
              <a:ext uri="{FF2B5EF4-FFF2-40B4-BE49-F238E27FC236}">
                <a16:creationId xmlns:a16="http://schemas.microsoft.com/office/drawing/2014/main" id="{DE59735A-2028-9441-B417-D9513ED644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447800"/>
            <a:ext cx="5105400" cy="4800600"/>
          </a:xfrm>
        </p:spPr>
      </p:pic>
      <p:sp>
        <p:nvSpPr>
          <p:cNvPr id="110595" name="Slide Number Placeholder 5">
            <a:extLst>
              <a:ext uri="{FF2B5EF4-FFF2-40B4-BE49-F238E27FC236}">
                <a16:creationId xmlns:a16="http://schemas.microsoft.com/office/drawing/2014/main" id="{DA8ADA7F-086D-F24D-90C7-349099CB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778668-BAEB-384A-8614-1BF5C912358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C3988D57-AC39-E84C-8E02-A420C0EF6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STM--Nature of the code</a:t>
            </a:r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1CCC60E3-72C8-8243-BD60-95184FAFFA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1905000"/>
            <a:ext cx="6705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10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Conrad (1964)</a:t>
            </a:r>
          </a:p>
          <a:p>
            <a:pPr eaLnBrk="1" hangingPunct="1">
              <a:lnSpc>
                <a:spcPct val="80000"/>
              </a:lnSpc>
              <a:spcAft>
                <a:spcPct val="10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Visual display of letters</a:t>
            </a:r>
          </a:p>
          <a:p>
            <a:pPr eaLnBrk="1" hangingPunct="1">
              <a:lnSpc>
                <a:spcPct val="80000"/>
              </a:lnSpc>
              <a:spcAft>
                <a:spcPct val="10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Phonological confusions: (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D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for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E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but not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F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for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E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  <a:spcAft>
                <a:spcPct val="10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Wickelgren (1965)</a:t>
            </a:r>
          </a:p>
        </p:txBody>
      </p:sp>
      <p:sp>
        <p:nvSpPr>
          <p:cNvPr id="112643" name="Slide Number Placeholder 5">
            <a:extLst>
              <a:ext uri="{FF2B5EF4-FFF2-40B4-BE49-F238E27FC236}">
                <a16:creationId xmlns:a16="http://schemas.microsoft.com/office/drawing/2014/main" id="{2CA37C61-DE07-E14D-BC84-5A5492DA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E54699-ACA9-7144-8A7C-B7A033A6D06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>
            <a:extLst>
              <a:ext uri="{FF2B5EF4-FFF2-40B4-BE49-F238E27FC236}">
                <a16:creationId xmlns:a16="http://schemas.microsoft.com/office/drawing/2014/main" id="{DFCC6A12-1AB9-A644-B31B-C8BDE8947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9144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Wickelgren (1965)</a:t>
            </a:r>
          </a:p>
        </p:txBody>
      </p:sp>
      <p:sp>
        <p:nvSpPr>
          <p:cNvPr id="114690" name="Slide Number Placeholder 4">
            <a:extLst>
              <a:ext uri="{FF2B5EF4-FFF2-40B4-BE49-F238E27FC236}">
                <a16:creationId xmlns:a16="http://schemas.microsoft.com/office/drawing/2014/main" id="{6DFC5E0F-54FD-FE49-B42C-95060376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097A5-857F-B14D-84FD-3C9AEEDAE39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aphicFrame>
        <p:nvGraphicFramePr>
          <p:cNvPr id="114691" name="Object 2">
            <a:extLst>
              <a:ext uri="{FF2B5EF4-FFF2-40B4-BE49-F238E27FC236}">
                <a16:creationId xmlns:a16="http://schemas.microsoft.com/office/drawing/2014/main" id="{A1B98018-8CFB-4846-80F5-C4159C5789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1214" y="1219201"/>
          <a:ext cx="5487987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4" name="Document" r:id="rId4" imgW="5486400" imgH="5283200" progId="Word.Document.8">
                  <p:embed/>
                </p:oleObj>
              </mc:Choice>
              <mc:Fallback>
                <p:oleObj name="Document" r:id="rId4" imgW="5486400" imgH="5283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4" y="1219201"/>
                        <a:ext cx="5487987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23">
            <a:extLst>
              <a:ext uri="{FF2B5EF4-FFF2-40B4-BE49-F238E27FC236}">
                <a16:creationId xmlns:a16="http://schemas.microsoft.com/office/drawing/2014/main" id="{BFD5D9BA-90F3-6E4A-BB12-063AABF7F1AB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1752600"/>
            <a:ext cx="7048500" cy="4152900"/>
            <a:chOff x="696" y="1104"/>
            <a:chExt cx="4440" cy="2616"/>
          </a:xfrm>
        </p:grpSpPr>
        <p:sp>
          <p:nvSpPr>
            <p:cNvPr id="116743" name="Line 14">
              <a:extLst>
                <a:ext uri="{FF2B5EF4-FFF2-40B4-BE49-F238E27FC236}">
                  <a16:creationId xmlns:a16="http://schemas.microsoft.com/office/drawing/2014/main" id="{7853D553-47CB-6B4D-825C-893862130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1104"/>
              <a:ext cx="1392" cy="9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4" name="Line 15">
              <a:extLst>
                <a:ext uri="{FF2B5EF4-FFF2-40B4-BE49-F238E27FC236}">
                  <a16:creationId xmlns:a16="http://schemas.microsoft.com/office/drawing/2014/main" id="{F5291E56-6B6C-D44D-9C7D-E3CAAB35F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2064"/>
              <a:ext cx="168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5" name="Line 16">
              <a:extLst>
                <a:ext uri="{FF2B5EF4-FFF2-40B4-BE49-F238E27FC236}">
                  <a16:creationId xmlns:a16="http://schemas.microsoft.com/office/drawing/2014/main" id="{E342DAD9-A786-E94D-922C-E4220B461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8" y="1104"/>
              <a:ext cx="1368" cy="9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6" name="Line 18">
              <a:extLst>
                <a:ext uri="{FF2B5EF4-FFF2-40B4-BE49-F238E27FC236}">
                  <a16:creationId xmlns:a16="http://schemas.microsoft.com/office/drawing/2014/main" id="{66A8A78C-C7CE-744B-B70A-D2A2FE918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8" y="2784"/>
              <a:ext cx="168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7" name="Line 19">
              <a:extLst>
                <a:ext uri="{FF2B5EF4-FFF2-40B4-BE49-F238E27FC236}">
                  <a16:creationId xmlns:a16="http://schemas.microsoft.com/office/drawing/2014/main" id="{00BA6B34-6AD1-F142-B7BA-1986B0D35F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" y="2784"/>
              <a:ext cx="1368" cy="9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8" name="Line 20">
              <a:extLst>
                <a:ext uri="{FF2B5EF4-FFF2-40B4-BE49-F238E27FC236}">
                  <a16:creationId xmlns:a16="http://schemas.microsoft.com/office/drawing/2014/main" id="{2174253F-D150-CE4D-8BDA-5204F5385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8" y="2784"/>
              <a:ext cx="1368" cy="9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69FB381-5E88-9D4A-BD83-DA6F3758C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8486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STM Capacity Limited</a:t>
            </a:r>
          </a:p>
        </p:txBody>
      </p:sp>
      <p:sp>
        <p:nvSpPr>
          <p:cNvPr id="116739" name="Slide Number Placeholder 5">
            <a:extLst>
              <a:ext uri="{FF2B5EF4-FFF2-40B4-BE49-F238E27FC236}">
                <a16:creationId xmlns:a16="http://schemas.microsoft.com/office/drawing/2014/main" id="{33C4F483-C7F3-3343-81FB-CB9A7399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3280DF-D806-D44D-9D8F-FBB8367F69B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AD889722-48EF-1A4B-9D6F-82712D8C3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52800"/>
            <a:ext cx="2133600" cy="914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" pitchFamily="-110" charset="0"/>
                <a:ea typeface="+mn-ea"/>
              </a:rPr>
              <a:t>Sensory Memory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AC364C9B-5C34-5A4B-A59E-90C83B959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352800"/>
            <a:ext cx="2133600" cy="914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" pitchFamily="-106" charset="0"/>
                <a:ea typeface="+mn-ea"/>
              </a:rPr>
              <a:t>Long-Term Memory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7B8F7C6A-5991-524C-AAAA-FB4C5880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133600" cy="914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/>
              <a:t>Short-Term Memory</a:t>
            </a:r>
          </a:p>
        </p:txBody>
      </p:sp>
    </p:spTree>
  </p:cSld>
  <p:clrMapOvr>
    <a:masterClrMapping/>
  </p:clrMapOvr>
  <p:transition spd="med">
    <p:pull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43D2E11-3ED1-AF40-8735-BCC1490A9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Capacity of STM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CD9DE081-75C5-2543-AC1F-3F0CA9B53F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4200" y="2238489"/>
            <a:ext cx="6096000" cy="2121694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Limited Capacity  (7 </a:t>
            </a:r>
            <a:r>
              <a:rPr lang="en-US" altLang="en-US" u="sng" dirty="0">
                <a:ea typeface="ＭＳ Ｐゴシック" panose="020B0600070205080204" pitchFamily="34" charset="-128"/>
              </a:rPr>
              <a:t>+</a:t>
            </a:r>
            <a:r>
              <a:rPr lang="en-US" altLang="en-US" dirty="0">
                <a:ea typeface="ＭＳ Ｐゴシック" panose="020B0600070205080204" pitchFamily="34" charset="-128"/>
              </a:rPr>
              <a:t> 2)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Digit Span Task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8787" name="Slide Number Placeholder 5">
            <a:extLst>
              <a:ext uri="{FF2B5EF4-FFF2-40B4-BE49-F238E27FC236}">
                <a16:creationId xmlns:a16="http://schemas.microsoft.com/office/drawing/2014/main" id="{9BB7C9CF-3D3F-1B4E-91FE-C148D8D2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A0915D-18FD-1B42-9266-1736C785EC7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9E6B26-33D9-9140-96EE-0CB8A560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2800"/>
          </a:xfrm>
        </p:spPr>
        <p:txBody>
          <a:bodyPr/>
          <a:lstStyle/>
          <a:p>
            <a:r>
              <a:rPr lang="en-US" dirty="0"/>
              <a:t>Listen to the following digit sequence and try to recall it when I say “Go”…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46682-60C2-404D-8FED-6004C693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0ACE1-84E8-9844-BC35-037B16B0ED5C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D03FF-BB1D-344F-9BE6-76E57EDBB4B8}"/>
              </a:ext>
            </a:extLst>
          </p:cNvPr>
          <p:cNvSpPr txBox="1"/>
          <p:nvPr/>
        </p:nvSpPr>
        <p:spPr>
          <a:xfrm>
            <a:off x="5352775" y="3131226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1, 4, 9, 2, 1, 7, 7, 6, 2, 0, 1, 9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C3F52-6018-9B44-A89F-AB26220B5AF2}"/>
              </a:ext>
            </a:extLst>
          </p:cNvPr>
          <p:cNvSpPr txBox="1"/>
          <p:nvPr/>
        </p:nvSpPr>
        <p:spPr>
          <a:xfrm>
            <a:off x="5359400" y="4251788"/>
            <a:ext cx="106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1 4 9 2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2565E-9F35-264C-89ED-EE40BFD6406D}"/>
              </a:ext>
            </a:extLst>
          </p:cNvPr>
          <p:cNvSpPr txBox="1"/>
          <p:nvPr/>
        </p:nvSpPr>
        <p:spPr>
          <a:xfrm>
            <a:off x="6762475" y="4233312"/>
            <a:ext cx="106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1 7 7 6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FD4CD-EE7F-FA49-8B52-76E574095A75}"/>
              </a:ext>
            </a:extLst>
          </p:cNvPr>
          <p:cNvSpPr txBox="1"/>
          <p:nvPr/>
        </p:nvSpPr>
        <p:spPr>
          <a:xfrm>
            <a:off x="8077200" y="4251788"/>
            <a:ext cx="106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2 0 1 9</a:t>
            </a:r>
          </a:p>
        </p:txBody>
      </p:sp>
      <p:pic>
        <p:nvPicPr>
          <p:cNvPr id="1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A7F7EE7-082F-7447-B88C-36C797F68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1701800"/>
            <a:ext cx="812800" cy="812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FC1FE6-8373-D141-B68F-7FE43B481645}"/>
              </a:ext>
            </a:extLst>
          </p:cNvPr>
          <p:cNvSpPr txBox="1"/>
          <p:nvPr/>
        </p:nvSpPr>
        <p:spPr>
          <a:xfrm>
            <a:off x="2723874" y="3131225"/>
            <a:ext cx="230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digits I read: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C530FE-6BF9-044E-A6FC-BA7B674137C6}"/>
              </a:ext>
            </a:extLst>
          </p:cNvPr>
          <p:cNvSpPr txBox="1"/>
          <p:nvPr/>
        </p:nvSpPr>
        <p:spPr>
          <a:xfrm>
            <a:off x="2723875" y="4210012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you notice?</a:t>
            </a:r>
          </a:p>
        </p:txBody>
      </p:sp>
    </p:spTree>
    <p:extLst>
      <p:ext uri="{BB962C8B-B14F-4D97-AF65-F5344CB8AC3E}">
        <p14:creationId xmlns:p14="http://schemas.microsoft.com/office/powerpoint/2010/main" val="26403924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6B11-B4D3-D046-8166-8330703F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way…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64A73-F859-FB46-9184-9C4AF314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6C1D7-3C9E-8B4D-ADD1-1AF1C90073F7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35F28-61A3-8E46-ABD5-46487EF19EFD}"/>
              </a:ext>
            </a:extLst>
          </p:cNvPr>
          <p:cNvSpPr txBox="1"/>
          <p:nvPr/>
        </p:nvSpPr>
        <p:spPr>
          <a:xfrm>
            <a:off x="4133850" y="2967335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 to recall all 12 digits now: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26CE5-EFCC-614B-B9E7-F362A8EF6C1B}"/>
              </a:ext>
            </a:extLst>
          </p:cNvPr>
          <p:cNvSpPr txBox="1"/>
          <p:nvPr/>
        </p:nvSpPr>
        <p:spPr>
          <a:xfrm>
            <a:off x="4171950" y="368881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1, 4, 9, 2, 1, 7, 7, 6, 2, 0, 1, 9</a:t>
            </a:r>
          </a:p>
        </p:txBody>
      </p:sp>
    </p:spTree>
    <p:extLst>
      <p:ext uri="{BB962C8B-B14F-4D97-AF65-F5344CB8AC3E}">
        <p14:creationId xmlns:p14="http://schemas.microsoft.com/office/powerpoint/2010/main" val="18899718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BF343972-59B9-414F-972A-CC8EF5728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Capacity of STM (cont.)</a:t>
            </a: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63A9071F-0708-1C42-9CDD-7DC41C8414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4600" y="1905000"/>
            <a:ext cx="7924800" cy="3581400"/>
          </a:xfrm>
        </p:spPr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Recoding: (1 4  9  2  ----&gt;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1492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Columbus)</a:t>
            </a:r>
          </a:p>
          <a:p>
            <a:pPr eaLnBrk="1" hangingPunct="1">
              <a:spcAft>
                <a:spcPct val="100000"/>
              </a:spcAft>
            </a:pPr>
            <a:r>
              <a:rPr lang="en-US" altLang="ja-JP" dirty="0">
                <a:ea typeface="ＭＳ Ｐゴシック" panose="020B0600070205080204" pitchFamily="34" charset="-128"/>
              </a:rPr>
              <a:t>Chunking</a:t>
            </a:r>
          </a:p>
          <a:p>
            <a:pPr eaLnBrk="1" hangingPunct="1">
              <a:spcAft>
                <a:spcPct val="10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Chase &amp; Ericsson (1982)</a:t>
            </a:r>
          </a:p>
        </p:txBody>
      </p:sp>
      <p:sp>
        <p:nvSpPr>
          <p:cNvPr id="120835" name="Slide Number Placeholder 5">
            <a:extLst>
              <a:ext uri="{FF2B5EF4-FFF2-40B4-BE49-F238E27FC236}">
                <a16:creationId xmlns:a16="http://schemas.microsoft.com/office/drawing/2014/main" id="{042D093C-7675-9A4D-906D-99B5C5D1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ABF701-C350-C941-B45C-C087C8EB629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1509E40-E262-1F4E-8F62-1BD07204D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Research on the A &amp; S Model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AB826958-EBBF-074A-B59B-EFC6B21590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2209800"/>
            <a:ext cx="6324600" cy="24384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Serial Position Effect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Recency Effect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Behavioral Neuroscience Evidence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662288D7-81D0-1345-93B7-C0BDE045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B6EA13-1345-0646-BE5F-3435CE51751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3">
            <a:extLst>
              <a:ext uri="{FF2B5EF4-FFF2-40B4-BE49-F238E27FC236}">
                <a16:creationId xmlns:a16="http://schemas.microsoft.com/office/drawing/2014/main" id="{EA797E16-13A8-C345-B4B7-793324EA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522879-6621-BC43-B0F6-00706F7D110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0AD680B1-53B3-E149-9A9F-BE48EBFE69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743200"/>
            <a:ext cx="7772400" cy="1143000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Times New Roman" panose="02020603050405020304" pitchFamily="18" charset="0"/>
              </a:rPr>
              <a:t>SF DIGIT SPAN </a:t>
            </a:r>
            <a:r>
              <a:rPr lang="en-US" dirty="0">
                <a:cs typeface="Times New Roman" panose="02020603050405020304" pitchFamily="18" charset="0"/>
              </a:rPr>
              <a:t>Experiment</a:t>
            </a:r>
            <a:endParaRPr lang="en-US" dirty="0"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3946"/>
      </p:ext>
    </p:extLst>
  </p:cSld>
  <p:clrMapOvr>
    <a:masterClrMapping/>
  </p:clrMapOvr>
  <p:transition spd="med">
    <p:pull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ssion 3 Rectangle">
            <a:extLst>
              <a:ext uri="{FF2B5EF4-FFF2-40B4-BE49-F238E27FC236}">
                <a16:creationId xmlns:a16="http://schemas.microsoft.com/office/drawing/2014/main" id="{4B0CA14C-C8E1-2B47-88E3-62646D285EDC}"/>
              </a:ext>
            </a:extLst>
          </p:cNvPr>
          <p:cNvSpPr/>
          <p:nvPr/>
        </p:nvSpPr>
        <p:spPr>
          <a:xfrm>
            <a:off x="6252518" y="1066870"/>
            <a:ext cx="5453449" cy="5266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4" name="Session 2 Rectangle">
            <a:extLst>
              <a:ext uri="{FF2B5EF4-FFF2-40B4-BE49-F238E27FC236}">
                <a16:creationId xmlns:a16="http://schemas.microsoft.com/office/drawing/2014/main" id="{B7D336A6-0E7E-5345-B5A6-7DBAE1DE1596}"/>
              </a:ext>
            </a:extLst>
          </p:cNvPr>
          <p:cNvSpPr/>
          <p:nvPr/>
        </p:nvSpPr>
        <p:spPr>
          <a:xfrm>
            <a:off x="630194" y="3723576"/>
            <a:ext cx="5453449" cy="2609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Session 1 Rectangle">
            <a:extLst>
              <a:ext uri="{FF2B5EF4-FFF2-40B4-BE49-F238E27FC236}">
                <a16:creationId xmlns:a16="http://schemas.microsoft.com/office/drawing/2014/main" id="{576A7062-DDF1-5F45-BB82-2993CA7EEDE7}"/>
              </a:ext>
            </a:extLst>
          </p:cNvPr>
          <p:cNvSpPr/>
          <p:nvPr/>
        </p:nvSpPr>
        <p:spPr>
          <a:xfrm>
            <a:off x="642551" y="1066870"/>
            <a:ext cx="5453449" cy="2491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ED7DFC-9C66-D041-8264-855712A1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812800"/>
          </a:xfrm>
        </p:spPr>
        <p:txBody>
          <a:bodyPr/>
          <a:lstStyle/>
          <a:p>
            <a:pPr algn="ctr"/>
            <a:r>
              <a:rPr lang="en-US" dirty="0"/>
              <a:t>SF Digit Span Experiment – 3 Sessions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4E4DD-735A-934A-ADF8-C2AA45253791}"/>
              </a:ext>
            </a:extLst>
          </p:cNvPr>
          <p:cNvSpPr/>
          <p:nvPr/>
        </p:nvSpPr>
        <p:spPr>
          <a:xfrm>
            <a:off x="1595364" y="1326082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Session 1 (Initial):  (8 digits):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74C70-45B7-E049-AC71-E71CD4D4BBE4}"/>
              </a:ext>
            </a:extLst>
          </p:cNvPr>
          <p:cNvSpPr/>
          <p:nvPr/>
        </p:nvSpPr>
        <p:spPr>
          <a:xfrm>
            <a:off x="1595364" y="182303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Digits: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13D25D-4F7D-C24C-BDB6-AE8CB3A6BF10}"/>
              </a:ext>
            </a:extLst>
          </p:cNvPr>
          <p:cNvSpPr/>
          <p:nvPr/>
        </p:nvSpPr>
        <p:spPr>
          <a:xfrm>
            <a:off x="1595364" y="2319994"/>
            <a:ext cx="1306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SF’s Recall: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0BCA2C-8DD8-B540-AF95-F64EE4CC889E}"/>
              </a:ext>
            </a:extLst>
          </p:cNvPr>
          <p:cNvSpPr/>
          <p:nvPr/>
        </p:nvSpPr>
        <p:spPr>
          <a:xfrm>
            <a:off x="3084778" y="234473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105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C51D25-C590-9C46-B09E-E1F5467A2FC4}"/>
              </a:ext>
            </a:extLst>
          </p:cNvPr>
          <p:cNvSpPr/>
          <p:nvPr/>
        </p:nvSpPr>
        <p:spPr>
          <a:xfrm>
            <a:off x="3084778" y="2593212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31874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F3A20-EEB9-9A42-8257-D50D2B451512}"/>
              </a:ext>
            </a:extLst>
          </p:cNvPr>
          <p:cNvSpPr/>
          <p:nvPr/>
        </p:nvSpPr>
        <p:spPr>
          <a:xfrm>
            <a:off x="1595364" y="3732717"/>
            <a:ext cx="295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Session 2 (Later):  (11 digits):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82EA32-62A7-D240-814C-BF946C582BAD}"/>
              </a:ext>
            </a:extLst>
          </p:cNvPr>
          <p:cNvSpPr/>
          <p:nvPr/>
        </p:nvSpPr>
        <p:spPr>
          <a:xfrm>
            <a:off x="1595364" y="422967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Digits: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8ECE81-58C5-F74B-BDB2-83363C64E7C1}"/>
              </a:ext>
            </a:extLst>
          </p:cNvPr>
          <p:cNvSpPr/>
          <p:nvPr/>
        </p:nvSpPr>
        <p:spPr>
          <a:xfrm>
            <a:off x="2889308" y="422967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9 0 7 5 6 6 2 9 8 6 7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9F59B-B211-C64A-9D11-34CEEF827BA5}"/>
              </a:ext>
            </a:extLst>
          </p:cNvPr>
          <p:cNvSpPr/>
          <p:nvPr/>
        </p:nvSpPr>
        <p:spPr>
          <a:xfrm>
            <a:off x="1595364" y="4726629"/>
            <a:ext cx="1306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SF’s Recall: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AAE514-5C1B-AC49-B81E-CE504B3D1147}"/>
              </a:ext>
            </a:extLst>
          </p:cNvPr>
          <p:cNvSpPr/>
          <p:nvPr/>
        </p:nvSpPr>
        <p:spPr>
          <a:xfrm>
            <a:off x="2889308" y="472662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907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EDB4D3-E7D7-F245-9E01-72209DCFA0BC}"/>
              </a:ext>
            </a:extLst>
          </p:cNvPr>
          <p:cNvSpPr/>
          <p:nvPr/>
        </p:nvSpPr>
        <p:spPr>
          <a:xfrm>
            <a:off x="2889308" y="503891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566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FCE7F0-77C7-0740-A82D-DE421A482C5A}"/>
              </a:ext>
            </a:extLst>
          </p:cNvPr>
          <p:cNvSpPr/>
          <p:nvPr/>
        </p:nvSpPr>
        <p:spPr>
          <a:xfrm>
            <a:off x="2889308" y="5351209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29867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4FD556-8955-B940-95A1-6FE45D36A2D4}"/>
              </a:ext>
            </a:extLst>
          </p:cNvPr>
          <p:cNvSpPr/>
          <p:nvPr/>
        </p:nvSpPr>
        <p:spPr>
          <a:xfrm>
            <a:off x="1595364" y="5767069"/>
            <a:ext cx="134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SF’s Report: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4DC5F-7972-3F40-AB51-0DB83E627716}"/>
              </a:ext>
            </a:extLst>
          </p:cNvPr>
          <p:cNvSpPr/>
          <p:nvPr/>
        </p:nvSpPr>
        <p:spPr>
          <a:xfrm>
            <a:off x="2877895" y="5791123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9:07 a 2-mile time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C472E-CD6A-8B43-91DA-E42C5548E9E0}"/>
              </a:ext>
            </a:extLst>
          </p:cNvPr>
          <p:cNvSpPr/>
          <p:nvPr/>
        </p:nvSpPr>
        <p:spPr>
          <a:xfrm>
            <a:off x="6315092" y="1326082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Session 3 (Much Later): (22 digits):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E7E0A-EFB1-7D43-AEBF-946D83264E73}"/>
              </a:ext>
            </a:extLst>
          </p:cNvPr>
          <p:cNvSpPr/>
          <p:nvPr/>
        </p:nvSpPr>
        <p:spPr>
          <a:xfrm>
            <a:off x="6315092" y="182721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Digits: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DE3C0E-A2FC-0F41-8B51-55731713A6B0}"/>
              </a:ext>
            </a:extLst>
          </p:cNvPr>
          <p:cNvSpPr/>
          <p:nvPr/>
        </p:nvSpPr>
        <p:spPr>
          <a:xfrm>
            <a:off x="7613301" y="1823038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4 1 3 1 7 7 8 4 0 6 0 3 4 9 4 8 7 0 9 4 6 2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EA83D4-0768-5344-98E7-722E794A51BD}"/>
              </a:ext>
            </a:extLst>
          </p:cNvPr>
          <p:cNvSpPr/>
          <p:nvPr/>
        </p:nvSpPr>
        <p:spPr>
          <a:xfrm>
            <a:off x="6315092" y="2319994"/>
            <a:ext cx="1306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SF’s Recall: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19551-45A9-714A-909E-B7C613B88652}"/>
              </a:ext>
            </a:extLst>
          </p:cNvPr>
          <p:cNvSpPr/>
          <p:nvPr/>
        </p:nvSpPr>
        <p:spPr>
          <a:xfrm>
            <a:off x="7609036" y="231999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413.1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F9DC81-8D57-F245-9665-8850D3A1E988}"/>
              </a:ext>
            </a:extLst>
          </p:cNvPr>
          <p:cNvSpPr/>
          <p:nvPr/>
        </p:nvSpPr>
        <p:spPr>
          <a:xfrm>
            <a:off x="8546665" y="231999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77.84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FF2982-0BDE-CD47-BE81-AA12E64E80F5}"/>
              </a:ext>
            </a:extLst>
          </p:cNvPr>
          <p:cNvSpPr/>
          <p:nvPr/>
        </p:nvSpPr>
        <p:spPr>
          <a:xfrm>
            <a:off x="9591329" y="231999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0603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8A29D6-8029-3246-AEC8-156CE6C39613}"/>
              </a:ext>
            </a:extLst>
          </p:cNvPr>
          <p:cNvSpPr/>
          <p:nvPr/>
        </p:nvSpPr>
        <p:spPr>
          <a:xfrm>
            <a:off x="7629490" y="268932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494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3B49FD-A387-964D-9E6D-BC1D48C6E241}"/>
              </a:ext>
            </a:extLst>
          </p:cNvPr>
          <p:cNvSpPr/>
          <p:nvPr/>
        </p:nvSpPr>
        <p:spPr>
          <a:xfrm>
            <a:off x="8546665" y="268932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870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10901D-30B9-084A-B93D-14C8164A6763}"/>
              </a:ext>
            </a:extLst>
          </p:cNvPr>
          <p:cNvSpPr/>
          <p:nvPr/>
        </p:nvSpPr>
        <p:spPr>
          <a:xfrm>
            <a:off x="9591329" y="268932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946.2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BD68FC-7DCE-7C46-BC14-D577CD8763F1}"/>
              </a:ext>
            </a:extLst>
          </p:cNvPr>
          <p:cNvSpPr/>
          <p:nvPr/>
        </p:nvSpPr>
        <p:spPr>
          <a:xfrm>
            <a:off x="6315092" y="3328906"/>
            <a:ext cx="128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SF’s Report: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0BBA52-79F1-FE44-A6CD-77AB5AE2B379}"/>
              </a:ext>
            </a:extLst>
          </p:cNvPr>
          <p:cNvSpPr/>
          <p:nvPr/>
        </p:nvSpPr>
        <p:spPr>
          <a:xfrm>
            <a:off x="7609036" y="3335374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4:13.1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FD1625-65F9-E04B-920C-1C39260CE6DB}"/>
              </a:ext>
            </a:extLst>
          </p:cNvPr>
          <p:cNvSpPr/>
          <p:nvPr/>
        </p:nvSpPr>
        <p:spPr>
          <a:xfrm>
            <a:off x="8546665" y="3335374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mile time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D62E85-BFE8-0E44-B75C-6C83AEEBDF53}"/>
              </a:ext>
            </a:extLst>
          </p:cNvPr>
          <p:cNvSpPr/>
          <p:nvPr/>
        </p:nvSpPr>
        <p:spPr>
          <a:xfrm>
            <a:off x="7609036" y="3704706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06:03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E68C71-EF6D-694D-9BEE-22FC71DD9F0D}"/>
              </a:ext>
            </a:extLst>
          </p:cNvPr>
          <p:cNvSpPr/>
          <p:nvPr/>
        </p:nvSpPr>
        <p:spPr>
          <a:xfrm>
            <a:off x="8537175" y="3704706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mile time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E615C6-BAB2-2F4A-9527-6F2BA650CAAE}"/>
              </a:ext>
            </a:extLst>
          </p:cNvPr>
          <p:cNvSpPr/>
          <p:nvPr/>
        </p:nvSpPr>
        <p:spPr>
          <a:xfrm>
            <a:off x="7603964" y="4074038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9:46.2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194816-B172-5040-8152-0FE941F05D29}"/>
              </a:ext>
            </a:extLst>
          </p:cNvPr>
          <p:cNvSpPr/>
          <p:nvPr/>
        </p:nvSpPr>
        <p:spPr>
          <a:xfrm>
            <a:off x="8537517" y="4074038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2-mile 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17B182-ACE9-3445-A291-74C3425BF64B}"/>
              </a:ext>
            </a:extLst>
          </p:cNvPr>
          <p:cNvSpPr txBox="1"/>
          <p:nvPr/>
        </p:nvSpPr>
        <p:spPr>
          <a:xfrm>
            <a:off x="3087587" y="180957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1 0 5 3 1 8 7 4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FA8F0-656F-3345-8DE3-10EE67C7B813}"/>
              </a:ext>
            </a:extLst>
          </p:cNvPr>
          <p:cNvSpPr/>
          <p:nvPr/>
        </p:nvSpPr>
        <p:spPr>
          <a:xfrm>
            <a:off x="1595364" y="2964019"/>
            <a:ext cx="134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SF’s Report: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D0F6EB-6945-5844-A56B-D1940ECDFF5F}"/>
              </a:ext>
            </a:extLst>
          </p:cNvPr>
          <p:cNvSpPr/>
          <p:nvPr/>
        </p:nvSpPr>
        <p:spPr>
          <a:xfrm>
            <a:off x="3087587" y="2964019"/>
            <a:ext cx="2663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Blocked 1</a:t>
            </a:r>
            <a:r>
              <a:rPr lang="en-US" sz="1800" baseline="30000" dirty="0"/>
              <a:t>st</a:t>
            </a:r>
            <a:r>
              <a:rPr lang="en-US" sz="1800" dirty="0"/>
              <a:t> set &amp; rehearsal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F84BD-3494-4B45-9A2B-3E1E2E97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6C1D7-3C9E-8B4D-ADD1-1AF1C90073F7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14A80-A2A8-D846-99E6-62846B7949C0}"/>
              </a:ext>
            </a:extLst>
          </p:cNvPr>
          <p:cNvSpPr txBox="1"/>
          <p:nvPr/>
        </p:nvSpPr>
        <p:spPr>
          <a:xfrm>
            <a:off x="6320172" y="51009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move on to next slide…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45975-130E-4441-B98B-D6736D1005D5}"/>
              </a:ext>
            </a:extLst>
          </p:cNvPr>
          <p:cNvSpPr txBox="1"/>
          <p:nvPr/>
        </p:nvSpPr>
        <p:spPr>
          <a:xfrm>
            <a:off x="6400800" y="4419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999674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3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0F68-D98E-5D4D-9EFD-70B69BB4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2"/>
            <a:ext cx="10515600" cy="932334"/>
          </a:xfrm>
        </p:spPr>
        <p:txBody>
          <a:bodyPr/>
          <a:lstStyle/>
          <a:p>
            <a:pPr algn="ctr"/>
            <a:r>
              <a:rPr lang="en-US" dirty="0"/>
              <a:t>SF’s Digit Span as a Function of Practice</a:t>
            </a:r>
          </a:p>
        </p:txBody>
      </p:sp>
      <p:pic>
        <p:nvPicPr>
          <p:cNvPr id="1026" name="Picture 2" descr="SAGE Reference - The SAGE Handbook of Applied Memory">
            <a:extLst>
              <a:ext uri="{FF2B5EF4-FFF2-40B4-BE49-F238E27FC236}">
                <a16:creationId xmlns:a16="http://schemas.microsoft.com/office/drawing/2014/main" id="{CEE2E145-3170-8943-9642-DEAF8A96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83" y="1971504"/>
            <a:ext cx="4547855" cy="46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F2FA2-4736-3147-A034-42A54EBC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6C1D7-3C9E-8B4D-ADD1-1AF1C90073F7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38857"/>
      </p:ext>
    </p:extLst>
  </p:cSld>
  <p:clrMapOvr>
    <a:masterClrMapping/>
  </p:clrMapOvr>
  <p:transition spd="med">
    <p:pull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D9CE-7B85-9E43-B95F-A02F4372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3200"/>
            <a:ext cx="10972800" cy="1143000"/>
          </a:xfrm>
        </p:spPr>
        <p:txBody>
          <a:bodyPr/>
          <a:lstStyle/>
          <a:p>
            <a:r>
              <a:rPr lang="en-US" dirty="0"/>
              <a:t>Do the SF results challenge the 7 plus or minus 2 idea about STM?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6A71A-9D55-4F45-AD91-9CF8D413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6C1D7-3C9E-8B4D-ADD1-1AF1C90073F7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06141"/>
      </p:ext>
    </p:extLst>
  </p:cSld>
  <p:clrMapOvr>
    <a:masterClrMapping/>
  </p:clrMapOvr>
  <p:transition spd="med">
    <p:pull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7807-DB7E-624F-AB37-1A177B66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SF’s Retrieval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A80564-FD7C-6747-8636-1D1AE296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6C1D7-3C9E-8B4D-ADD1-1AF1C90073F7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  <p:pic>
        <p:nvPicPr>
          <p:cNvPr id="4" name="Picture 3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8083BD66-5C0C-3D4D-BC73-41B3B398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0" y="2057400"/>
            <a:ext cx="73279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65390"/>
      </p:ext>
    </p:extLst>
  </p:cSld>
  <p:clrMapOvr>
    <a:masterClrMapping/>
  </p:clrMapOvr>
  <p:transition spd="med">
    <p:pull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08E6DE5-3138-E14A-BF28-1CD63C33F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Properties of the Different Memory Stores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B6DD3B42-2B96-594B-9DEA-A4DBDC58F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06" b="-48106"/>
          <a:stretch>
            <a:fillRect/>
          </a:stretch>
        </p:blipFill>
        <p:spPr>
          <a:xfrm>
            <a:off x="1409700" y="1417638"/>
            <a:ext cx="8839200" cy="4525963"/>
          </a:xfrm>
        </p:spPr>
      </p:pic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DA2BECBC-E764-D643-BB01-2D1ADB65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EF32AE-C101-6A42-AE9E-51697E5E71D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9F42E-E09C-2E45-93D2-6B270B687316}"/>
              </a:ext>
            </a:extLst>
          </p:cNvPr>
          <p:cNvSpPr txBox="1"/>
          <p:nvPr/>
        </p:nvSpPr>
        <p:spPr>
          <a:xfrm>
            <a:off x="2057400" y="4904582"/>
            <a:ext cx="754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Notes: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Forgetting in the Short-Term Store involves both </a:t>
            </a:r>
            <a:r>
              <a:rPr lang="en-US" sz="1200" b="1" dirty="0">
                <a:latin typeface="Times" charset="0"/>
                <a:ea typeface="ＭＳ Ｐゴシック" charset="-128"/>
              </a:rPr>
              <a:t>interference</a:t>
            </a:r>
            <a:r>
              <a:rPr lang="en-US" sz="1200" dirty="0">
                <a:latin typeface="Times" charset="0"/>
                <a:ea typeface="ＭＳ Ｐゴシック" charset="-128"/>
              </a:rPr>
              <a:t> and </a:t>
            </a:r>
            <a:r>
              <a:rPr lang="en-US" sz="1200" b="1" dirty="0">
                <a:latin typeface="Times" charset="0"/>
                <a:ea typeface="ＭＳ Ｐゴシック" charset="-128"/>
              </a:rPr>
              <a:t>decay</a:t>
            </a:r>
            <a:r>
              <a:rPr lang="en-US" sz="1200" dirty="0">
                <a:latin typeface="Times" charset="0"/>
                <a:ea typeface="ＭＳ Ｐゴシック" charset="-128"/>
              </a:rPr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The capacity of the sensory registers vary for the different modalities: e.g. the </a:t>
            </a:r>
            <a:r>
              <a:rPr lang="en-US" sz="1200" b="1" dirty="0">
                <a:latin typeface="Times" charset="0"/>
                <a:ea typeface="ＭＳ Ｐゴシック" charset="-128"/>
              </a:rPr>
              <a:t>visual sensory store </a:t>
            </a:r>
            <a:r>
              <a:rPr lang="en-US" sz="1200" dirty="0">
                <a:latin typeface="Times" charset="0"/>
                <a:ea typeface="ＭＳ Ｐゴシック" charset="-128"/>
              </a:rPr>
              <a:t>is </a:t>
            </a:r>
            <a:r>
              <a:rPr lang="en-US" sz="1200" b="1" dirty="0">
                <a:latin typeface="Times" charset="0"/>
                <a:ea typeface="ＭＳ Ｐゴシック" charset="-128"/>
              </a:rPr>
              <a:t>very large</a:t>
            </a:r>
            <a:r>
              <a:rPr lang="en-US" sz="1200" dirty="0">
                <a:latin typeface="Times" charset="0"/>
                <a:ea typeface="ＭＳ Ｐゴシック" charset="-128"/>
              </a:rPr>
              <a:t>; the </a:t>
            </a:r>
            <a:r>
              <a:rPr lang="en-US" sz="1200" b="1" dirty="0">
                <a:latin typeface="Times" charset="0"/>
                <a:ea typeface="ＭＳ Ｐゴシック" charset="-128"/>
              </a:rPr>
              <a:t>auditory sensory store </a:t>
            </a:r>
            <a:r>
              <a:rPr lang="en-US" sz="1200" dirty="0">
                <a:latin typeface="Times" charset="0"/>
                <a:ea typeface="ＭＳ Ｐゴシック" charset="-128"/>
              </a:rPr>
              <a:t>is </a:t>
            </a:r>
            <a:r>
              <a:rPr lang="en-US" sz="1200" b="1" dirty="0">
                <a:latin typeface="Times" charset="0"/>
                <a:ea typeface="ＭＳ Ｐゴシック" charset="-128"/>
              </a:rPr>
              <a:t>small</a:t>
            </a:r>
            <a:r>
              <a:rPr lang="en-US" sz="1200" dirty="0">
                <a:latin typeface="Times" charset="0"/>
                <a:ea typeface="ＭＳ Ｐゴシック" charset="-128"/>
              </a:rPr>
              <a:t> (perhaps only 2 to 4 items)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85D8DF-CA11-1441-8569-22F8DA6B7FED}"/>
              </a:ext>
            </a:extLst>
          </p:cNvPr>
          <p:cNvSpPr/>
          <p:nvPr/>
        </p:nvSpPr>
        <p:spPr>
          <a:xfrm>
            <a:off x="6190488" y="2971800"/>
            <a:ext cx="2267712" cy="19202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06863"/>
      </p:ext>
    </p:extLst>
  </p:cSld>
  <p:clrMapOvr>
    <a:masterClrMapping/>
  </p:clrMapOvr>
  <p:transition spd="med">
    <p:pull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A051FBA1-694F-6D4F-B387-DDED3A8895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8575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Revisions to the STM Idea</a:t>
            </a:r>
          </a:p>
        </p:txBody>
      </p:sp>
      <p:sp>
        <p:nvSpPr>
          <p:cNvPr id="126978" name="Slide Number Placeholder 5">
            <a:extLst>
              <a:ext uri="{FF2B5EF4-FFF2-40B4-BE49-F238E27FC236}">
                <a16:creationId xmlns:a16="http://schemas.microsoft.com/office/drawing/2014/main" id="{78CD165F-5DED-E041-8422-F5D78700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71C0F0-D0B6-0044-9C38-B8214C61ABE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8C432DD-689D-014F-AC05-6F5B78614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096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Brown &amp; Peterson - Revisited</a:t>
            </a:r>
          </a:p>
        </p:txBody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98845C51-8363-BA46-A685-BD6D709552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508124"/>
            <a:ext cx="7924800" cy="4664076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Decay vs. Interference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Time and Interference Confounded in the Counting Backwards Task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How to dis-entangle?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Waugh &amp; Norman (1965) - Digit Probe task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Varied Time and Interference Independently</a:t>
            </a:r>
          </a:p>
        </p:txBody>
      </p:sp>
      <p:sp>
        <p:nvSpPr>
          <p:cNvPr id="129027" name="Slide Number Placeholder 5">
            <a:extLst>
              <a:ext uri="{FF2B5EF4-FFF2-40B4-BE49-F238E27FC236}">
                <a16:creationId xmlns:a16="http://schemas.microsoft.com/office/drawing/2014/main" id="{B97420F7-9E80-9C46-AA4D-2B7CEFA1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776C6-88D3-2643-8CC0-C74530DC4FC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>
            <a:extLst>
              <a:ext uri="{FF2B5EF4-FFF2-40B4-BE49-F238E27FC236}">
                <a16:creationId xmlns:a16="http://schemas.microsoft.com/office/drawing/2014/main" id="{F274699B-23BF-2A44-A627-E76BFAD55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Digit Probe Experiment: Waugh &amp; Norman (1965)</a:t>
            </a: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C6F342EB-6AFE-DD45-9BC9-CB3453F1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60208A-B844-7046-9D65-14165B31ADC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4225E3A-F13C-C24A-BFFD-BB75B52CFD4F}"/>
              </a:ext>
            </a:extLst>
          </p:cNvPr>
          <p:cNvSpPr txBox="1"/>
          <p:nvPr/>
        </p:nvSpPr>
        <p:spPr>
          <a:xfrm>
            <a:off x="4138002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C78FCD-CFD9-9745-B475-E8AA50EC4B0E}"/>
              </a:ext>
            </a:extLst>
          </p:cNvPr>
          <p:cNvSpPr txBox="1"/>
          <p:nvPr/>
        </p:nvSpPr>
        <p:spPr>
          <a:xfrm>
            <a:off x="3815536" y="318781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BF00DF3-09E2-E247-A6FE-75358C7BDA45}"/>
              </a:ext>
            </a:extLst>
          </p:cNvPr>
          <p:cNvSpPr txBox="1"/>
          <p:nvPr/>
        </p:nvSpPr>
        <p:spPr>
          <a:xfrm>
            <a:off x="4460468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0F52E0-1AD1-DD48-8C6D-CA44210E6C28}"/>
              </a:ext>
            </a:extLst>
          </p:cNvPr>
          <p:cNvSpPr txBox="1"/>
          <p:nvPr/>
        </p:nvSpPr>
        <p:spPr>
          <a:xfrm>
            <a:off x="4782934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BF483C3-8ED3-B546-9EC8-3C94E32441EE}"/>
              </a:ext>
            </a:extLst>
          </p:cNvPr>
          <p:cNvSpPr txBox="1"/>
          <p:nvPr/>
        </p:nvSpPr>
        <p:spPr>
          <a:xfrm>
            <a:off x="5105400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7577DA-FDA9-744E-AF6A-F197774A8F09}"/>
              </a:ext>
            </a:extLst>
          </p:cNvPr>
          <p:cNvSpPr txBox="1"/>
          <p:nvPr/>
        </p:nvSpPr>
        <p:spPr>
          <a:xfrm>
            <a:off x="5427866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6F578B-AA77-DB47-9C28-810552E54BED}"/>
              </a:ext>
            </a:extLst>
          </p:cNvPr>
          <p:cNvSpPr txBox="1"/>
          <p:nvPr/>
        </p:nvSpPr>
        <p:spPr>
          <a:xfrm>
            <a:off x="5750332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7B129E-0436-B940-BE26-40F632C6E9A3}"/>
              </a:ext>
            </a:extLst>
          </p:cNvPr>
          <p:cNvSpPr txBox="1"/>
          <p:nvPr/>
        </p:nvSpPr>
        <p:spPr>
          <a:xfrm>
            <a:off x="6072798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7847C-5B0E-E846-8CBC-BEEC22588A8D}"/>
              </a:ext>
            </a:extLst>
          </p:cNvPr>
          <p:cNvSpPr txBox="1"/>
          <p:nvPr/>
        </p:nvSpPr>
        <p:spPr>
          <a:xfrm>
            <a:off x="6395264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DB607ED-244D-2548-BB4F-0B2498D389A6}"/>
              </a:ext>
            </a:extLst>
          </p:cNvPr>
          <p:cNvSpPr txBox="1"/>
          <p:nvPr/>
        </p:nvSpPr>
        <p:spPr>
          <a:xfrm>
            <a:off x="6717730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AF63527-6513-B945-87AA-B88BECA60E98}"/>
              </a:ext>
            </a:extLst>
          </p:cNvPr>
          <p:cNvSpPr txBox="1"/>
          <p:nvPr/>
        </p:nvSpPr>
        <p:spPr>
          <a:xfrm>
            <a:off x="7040196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697BEC1-7926-0F40-B3F0-AD583AA34041}"/>
              </a:ext>
            </a:extLst>
          </p:cNvPr>
          <p:cNvSpPr txBox="1"/>
          <p:nvPr/>
        </p:nvSpPr>
        <p:spPr>
          <a:xfrm>
            <a:off x="7362662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F011456-6EF2-6941-A4CA-61906B0C3F0E}"/>
              </a:ext>
            </a:extLst>
          </p:cNvPr>
          <p:cNvSpPr txBox="1"/>
          <p:nvPr/>
        </p:nvSpPr>
        <p:spPr>
          <a:xfrm>
            <a:off x="7685128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A3620BB-0A3F-D642-8573-7CDA6FB8DB72}"/>
              </a:ext>
            </a:extLst>
          </p:cNvPr>
          <p:cNvSpPr txBox="1"/>
          <p:nvPr/>
        </p:nvSpPr>
        <p:spPr>
          <a:xfrm>
            <a:off x="8007594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A500362-90E5-F648-8590-8AE7DCC800F9}"/>
              </a:ext>
            </a:extLst>
          </p:cNvPr>
          <p:cNvSpPr txBox="1"/>
          <p:nvPr/>
        </p:nvSpPr>
        <p:spPr>
          <a:xfrm>
            <a:off x="8330061" y="3183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8CFE95-1874-E04A-900A-FA2C43B71905}"/>
              </a:ext>
            </a:extLst>
          </p:cNvPr>
          <p:cNvSpPr txBox="1"/>
          <p:nvPr/>
        </p:nvSpPr>
        <p:spPr>
          <a:xfrm>
            <a:off x="3445367" y="3183345"/>
            <a:ext cx="79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4" name="Line - Under 16th Digit">
            <a:extLst>
              <a:ext uri="{FF2B5EF4-FFF2-40B4-BE49-F238E27FC236}">
                <a16:creationId xmlns:a16="http://schemas.microsoft.com/office/drawing/2014/main" id="{E88C1D75-1907-4E4C-B492-FB84A9A04CCA}"/>
              </a:ext>
            </a:extLst>
          </p:cNvPr>
          <p:cNvSpPr/>
          <p:nvPr/>
        </p:nvSpPr>
        <p:spPr>
          <a:xfrm>
            <a:off x="8374543" y="3568810"/>
            <a:ext cx="243929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Probe Digit">
            <a:extLst>
              <a:ext uri="{FF2B5EF4-FFF2-40B4-BE49-F238E27FC236}">
                <a16:creationId xmlns:a16="http://schemas.microsoft.com/office/drawing/2014/main" id="{C880CD75-F00C-D140-8340-994AD54F1497}"/>
              </a:ext>
            </a:extLst>
          </p:cNvPr>
          <p:cNvSpPr/>
          <p:nvPr/>
        </p:nvSpPr>
        <p:spPr>
          <a:xfrm>
            <a:off x="5462614" y="3568810"/>
            <a:ext cx="243929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9" name="Target Digit Arrow">
            <a:extLst>
              <a:ext uri="{FF2B5EF4-FFF2-40B4-BE49-F238E27FC236}">
                <a16:creationId xmlns:a16="http://schemas.microsoft.com/office/drawing/2014/main" id="{98BC2BBE-ECB3-9C47-BA8D-2257CED938E4}"/>
              </a:ext>
            </a:extLst>
          </p:cNvPr>
          <p:cNvCxnSpPr>
            <a:cxnSpLocks/>
          </p:cNvCxnSpPr>
          <p:nvPr/>
        </p:nvCxnSpPr>
        <p:spPr>
          <a:xfrm rot="60000">
            <a:off x="5916585" y="2726180"/>
            <a:ext cx="0" cy="457200"/>
          </a:xfrm>
          <a:prstGeom prst="line">
            <a:avLst/>
          </a:prstGeom>
          <a:ln w="508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3CE677-76C2-4F40-9134-9D74FFDF0968}"/>
              </a:ext>
            </a:extLst>
          </p:cNvPr>
          <p:cNvSpPr txBox="1"/>
          <p:nvPr/>
        </p:nvSpPr>
        <p:spPr>
          <a:xfrm>
            <a:off x="1981200" y="1676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Participants hear a series of 16 digits…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12269E1-615D-9E42-8DF9-529285A221CC}"/>
              </a:ext>
            </a:extLst>
          </p:cNvPr>
          <p:cNvSpPr txBox="1"/>
          <p:nvPr/>
        </p:nvSpPr>
        <p:spPr>
          <a:xfrm>
            <a:off x="9015861" y="3754185"/>
            <a:ext cx="2156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The last digit they hear is the probe.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FE3CA54-9E8D-F64E-B681-7174DB5C9F3C}"/>
              </a:ext>
            </a:extLst>
          </p:cNvPr>
          <p:cNvSpPr txBox="1"/>
          <p:nvPr/>
        </p:nvSpPr>
        <p:spPr>
          <a:xfrm>
            <a:off x="2419525" y="4169684"/>
            <a:ext cx="4122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As soon as they hear the probe digit, they must recall the last instance of the probe digit and the digit that followed it.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6" grpId="0" animBg="1"/>
      <p:bldP spid="6" grpId="0"/>
      <p:bldP spid="101" grpId="0"/>
      <p:bldP spid="10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>
            <a:extLst>
              <a:ext uri="{FF2B5EF4-FFF2-40B4-BE49-F238E27FC236}">
                <a16:creationId xmlns:a16="http://schemas.microsoft.com/office/drawing/2014/main" id="{F274699B-23BF-2A44-A627-E76BFAD55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9448800" cy="838200"/>
          </a:xfrm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Trial Type 1: Vary the Time While Holding the Number of Intervening Digits Constant</a:t>
            </a:r>
            <a:r>
              <a:rPr lang="en-US" sz="4000" dirty="0"/>
              <a:t> 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C6F342EB-6AFE-DD45-9BC9-CB3453F1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60208A-B844-7046-9D65-14165B31ADC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8ED5B-4F31-E345-85C3-F9BEF3DFFAD6}"/>
              </a:ext>
            </a:extLst>
          </p:cNvPr>
          <p:cNvSpPr txBox="1"/>
          <p:nvPr/>
        </p:nvSpPr>
        <p:spPr>
          <a:xfrm>
            <a:off x="4751669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BC8FD-0481-B64D-BF58-86551E56E3A1}"/>
              </a:ext>
            </a:extLst>
          </p:cNvPr>
          <p:cNvSpPr txBox="1"/>
          <p:nvPr/>
        </p:nvSpPr>
        <p:spPr>
          <a:xfrm>
            <a:off x="4429203" y="2971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CF11D-CE28-144C-82DE-ACD091BD5FFC}"/>
              </a:ext>
            </a:extLst>
          </p:cNvPr>
          <p:cNvSpPr txBox="1"/>
          <p:nvPr/>
        </p:nvSpPr>
        <p:spPr>
          <a:xfrm>
            <a:off x="5074135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93BE3-61DD-1842-B3E1-EE63B23E5F34}"/>
              </a:ext>
            </a:extLst>
          </p:cNvPr>
          <p:cNvSpPr txBox="1"/>
          <p:nvPr/>
        </p:nvSpPr>
        <p:spPr>
          <a:xfrm>
            <a:off x="5396601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F19584-E421-8B43-97F1-36CA13B40D7E}"/>
              </a:ext>
            </a:extLst>
          </p:cNvPr>
          <p:cNvSpPr txBox="1"/>
          <p:nvPr/>
        </p:nvSpPr>
        <p:spPr>
          <a:xfrm>
            <a:off x="5719067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6148F-EDCE-8B4B-A5BD-B4198E2FD5BE}"/>
              </a:ext>
            </a:extLst>
          </p:cNvPr>
          <p:cNvSpPr txBox="1"/>
          <p:nvPr/>
        </p:nvSpPr>
        <p:spPr>
          <a:xfrm>
            <a:off x="6041533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95A99-66DF-E640-9B67-20BEA50ECE19}"/>
              </a:ext>
            </a:extLst>
          </p:cNvPr>
          <p:cNvSpPr txBox="1"/>
          <p:nvPr/>
        </p:nvSpPr>
        <p:spPr>
          <a:xfrm>
            <a:off x="6363999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0966A-93B2-4049-99E4-AA5F92398DB8}"/>
              </a:ext>
            </a:extLst>
          </p:cNvPr>
          <p:cNvSpPr txBox="1"/>
          <p:nvPr/>
        </p:nvSpPr>
        <p:spPr>
          <a:xfrm>
            <a:off x="6686465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93903-350D-F04F-A5D9-87A21805CCE8}"/>
              </a:ext>
            </a:extLst>
          </p:cNvPr>
          <p:cNvSpPr txBox="1"/>
          <p:nvPr/>
        </p:nvSpPr>
        <p:spPr>
          <a:xfrm>
            <a:off x="7008931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4D2DC-713A-0248-8924-F1F65FCAEAA5}"/>
              </a:ext>
            </a:extLst>
          </p:cNvPr>
          <p:cNvSpPr txBox="1"/>
          <p:nvPr/>
        </p:nvSpPr>
        <p:spPr>
          <a:xfrm>
            <a:off x="7331397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038F2-339F-B945-AAF4-FAFE3FA5DAF9}"/>
              </a:ext>
            </a:extLst>
          </p:cNvPr>
          <p:cNvSpPr txBox="1"/>
          <p:nvPr/>
        </p:nvSpPr>
        <p:spPr>
          <a:xfrm>
            <a:off x="7653863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840B59-8849-E944-841F-9F736243884C}"/>
              </a:ext>
            </a:extLst>
          </p:cNvPr>
          <p:cNvSpPr txBox="1"/>
          <p:nvPr/>
        </p:nvSpPr>
        <p:spPr>
          <a:xfrm>
            <a:off x="7976329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932BB-B99B-954C-93B1-91C82035871F}"/>
              </a:ext>
            </a:extLst>
          </p:cNvPr>
          <p:cNvSpPr txBox="1"/>
          <p:nvPr/>
        </p:nvSpPr>
        <p:spPr>
          <a:xfrm>
            <a:off x="8298795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949253-2811-6243-8753-64C4BDF0541C}"/>
              </a:ext>
            </a:extLst>
          </p:cNvPr>
          <p:cNvSpPr txBox="1"/>
          <p:nvPr/>
        </p:nvSpPr>
        <p:spPr>
          <a:xfrm>
            <a:off x="8621261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0F8949-A74B-AB4B-82F5-7E09FAD699EB}"/>
              </a:ext>
            </a:extLst>
          </p:cNvPr>
          <p:cNvSpPr txBox="1"/>
          <p:nvPr/>
        </p:nvSpPr>
        <p:spPr>
          <a:xfrm>
            <a:off x="8943728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7AF5DB-7C31-5942-BF5D-BF461169BB10}"/>
              </a:ext>
            </a:extLst>
          </p:cNvPr>
          <p:cNvSpPr txBox="1"/>
          <p:nvPr/>
        </p:nvSpPr>
        <p:spPr>
          <a:xfrm>
            <a:off x="4059034" y="2967335"/>
            <a:ext cx="79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54AD8B-976C-0D42-8E1D-133C1DC4ACE5}"/>
              </a:ext>
            </a:extLst>
          </p:cNvPr>
          <p:cNvSpPr txBox="1"/>
          <p:nvPr/>
        </p:nvSpPr>
        <p:spPr>
          <a:xfrm>
            <a:off x="4731235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E9C29E-3C3C-CA48-B929-845EAEEA9358}"/>
              </a:ext>
            </a:extLst>
          </p:cNvPr>
          <p:cNvSpPr txBox="1"/>
          <p:nvPr/>
        </p:nvSpPr>
        <p:spPr>
          <a:xfrm>
            <a:off x="4408769" y="426273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A95775-B2E2-F041-8A55-A24CC9B7104C}"/>
              </a:ext>
            </a:extLst>
          </p:cNvPr>
          <p:cNvSpPr txBox="1"/>
          <p:nvPr/>
        </p:nvSpPr>
        <p:spPr>
          <a:xfrm>
            <a:off x="5053701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821A2E-4951-374B-9F74-A0F2969CD59F}"/>
              </a:ext>
            </a:extLst>
          </p:cNvPr>
          <p:cNvSpPr txBox="1"/>
          <p:nvPr/>
        </p:nvSpPr>
        <p:spPr>
          <a:xfrm>
            <a:off x="5376167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50AE1E-0C0F-7847-B5B6-588DD20FE184}"/>
              </a:ext>
            </a:extLst>
          </p:cNvPr>
          <p:cNvSpPr txBox="1"/>
          <p:nvPr/>
        </p:nvSpPr>
        <p:spPr>
          <a:xfrm>
            <a:off x="5698633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035E92-B827-3749-BA6E-3CF88B305033}"/>
              </a:ext>
            </a:extLst>
          </p:cNvPr>
          <p:cNvSpPr txBox="1"/>
          <p:nvPr/>
        </p:nvSpPr>
        <p:spPr>
          <a:xfrm>
            <a:off x="6021099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A44494-8D30-3848-A9CB-F7A100A29871}"/>
              </a:ext>
            </a:extLst>
          </p:cNvPr>
          <p:cNvSpPr txBox="1"/>
          <p:nvPr/>
        </p:nvSpPr>
        <p:spPr>
          <a:xfrm>
            <a:off x="6343565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4E08D4-FBBF-5440-80C0-045C0BFBF80C}"/>
              </a:ext>
            </a:extLst>
          </p:cNvPr>
          <p:cNvSpPr txBox="1"/>
          <p:nvPr/>
        </p:nvSpPr>
        <p:spPr>
          <a:xfrm>
            <a:off x="6666031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4E1578-E9C8-9344-A07A-91A71031FCCD}"/>
              </a:ext>
            </a:extLst>
          </p:cNvPr>
          <p:cNvSpPr txBox="1"/>
          <p:nvPr/>
        </p:nvSpPr>
        <p:spPr>
          <a:xfrm>
            <a:off x="6988497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0A11FB-8309-1946-8B88-4FCC507525B6}"/>
              </a:ext>
            </a:extLst>
          </p:cNvPr>
          <p:cNvSpPr txBox="1"/>
          <p:nvPr/>
        </p:nvSpPr>
        <p:spPr>
          <a:xfrm>
            <a:off x="7310963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8B3DA4-F36B-F447-B9C4-BEDAB632E4DE}"/>
              </a:ext>
            </a:extLst>
          </p:cNvPr>
          <p:cNvSpPr txBox="1"/>
          <p:nvPr/>
        </p:nvSpPr>
        <p:spPr>
          <a:xfrm>
            <a:off x="7633429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8452B4-17E4-A94D-99A8-05DABD8EB914}"/>
              </a:ext>
            </a:extLst>
          </p:cNvPr>
          <p:cNvSpPr txBox="1"/>
          <p:nvPr/>
        </p:nvSpPr>
        <p:spPr>
          <a:xfrm>
            <a:off x="7955895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93F784-07BE-E44C-AB12-EC9D3B8E5AD1}"/>
              </a:ext>
            </a:extLst>
          </p:cNvPr>
          <p:cNvSpPr txBox="1"/>
          <p:nvPr/>
        </p:nvSpPr>
        <p:spPr>
          <a:xfrm>
            <a:off x="8278361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AF44FF4-E0FE-374B-ADDE-A492B150E8A3}"/>
              </a:ext>
            </a:extLst>
          </p:cNvPr>
          <p:cNvSpPr txBox="1"/>
          <p:nvPr/>
        </p:nvSpPr>
        <p:spPr>
          <a:xfrm>
            <a:off x="8600827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384B21-6743-0D47-AD94-3DA905E44999}"/>
              </a:ext>
            </a:extLst>
          </p:cNvPr>
          <p:cNvSpPr txBox="1"/>
          <p:nvPr/>
        </p:nvSpPr>
        <p:spPr>
          <a:xfrm>
            <a:off x="8923294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36C2DA1-B8EC-114B-9B7E-6475AC7FB1FF}"/>
              </a:ext>
            </a:extLst>
          </p:cNvPr>
          <p:cNvSpPr txBox="1"/>
          <p:nvPr/>
        </p:nvSpPr>
        <p:spPr>
          <a:xfrm>
            <a:off x="4038600" y="4258271"/>
            <a:ext cx="79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0" name="Line - Last Digit">
            <a:extLst>
              <a:ext uri="{FF2B5EF4-FFF2-40B4-BE49-F238E27FC236}">
                <a16:creationId xmlns:a16="http://schemas.microsoft.com/office/drawing/2014/main" id="{35253F18-6E9A-0348-9B54-697610A4F310}"/>
              </a:ext>
            </a:extLst>
          </p:cNvPr>
          <p:cNvSpPr/>
          <p:nvPr/>
        </p:nvSpPr>
        <p:spPr>
          <a:xfrm>
            <a:off x="8984595" y="3352800"/>
            <a:ext cx="243929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8 Digit Outline 1">
            <a:extLst>
              <a:ext uri="{FF2B5EF4-FFF2-40B4-BE49-F238E27FC236}">
                <a16:creationId xmlns:a16="http://schemas.microsoft.com/office/drawing/2014/main" id="{EE480EEF-B5BA-F647-88D3-B4F4279A8B28}"/>
              </a:ext>
            </a:extLst>
          </p:cNvPr>
          <p:cNvSpPr/>
          <p:nvPr/>
        </p:nvSpPr>
        <p:spPr>
          <a:xfrm>
            <a:off x="6401252" y="2971800"/>
            <a:ext cx="2522472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Down Arrow 1">
            <a:extLst>
              <a:ext uri="{FF2B5EF4-FFF2-40B4-BE49-F238E27FC236}">
                <a16:creationId xmlns:a16="http://schemas.microsoft.com/office/drawing/2014/main" id="{D544A425-15EC-4543-87ED-F9124C7BB9C0}"/>
              </a:ext>
            </a:extLst>
          </p:cNvPr>
          <p:cNvCxnSpPr>
            <a:cxnSpLocks/>
          </p:cNvCxnSpPr>
          <p:nvPr/>
        </p:nvCxnSpPr>
        <p:spPr>
          <a:xfrm>
            <a:off x="6485324" y="2400300"/>
            <a:ext cx="0" cy="457200"/>
          </a:xfrm>
          <a:prstGeom prst="line">
            <a:avLst/>
          </a:prstGeom>
          <a:ln w="508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Line - Last Digit">
            <a:extLst>
              <a:ext uri="{FF2B5EF4-FFF2-40B4-BE49-F238E27FC236}">
                <a16:creationId xmlns:a16="http://schemas.microsoft.com/office/drawing/2014/main" id="{1722AFE5-EB0C-7D4F-8D47-C3BD61E435C9}"/>
              </a:ext>
            </a:extLst>
          </p:cNvPr>
          <p:cNvSpPr/>
          <p:nvPr/>
        </p:nvSpPr>
        <p:spPr>
          <a:xfrm>
            <a:off x="6072666" y="3352800"/>
            <a:ext cx="243929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Line - Last Digit">
            <a:extLst>
              <a:ext uri="{FF2B5EF4-FFF2-40B4-BE49-F238E27FC236}">
                <a16:creationId xmlns:a16="http://schemas.microsoft.com/office/drawing/2014/main" id="{BB9D59EF-9607-534F-9428-2A9072242F5F}"/>
              </a:ext>
            </a:extLst>
          </p:cNvPr>
          <p:cNvSpPr/>
          <p:nvPr/>
        </p:nvSpPr>
        <p:spPr>
          <a:xfrm>
            <a:off x="8967776" y="4643736"/>
            <a:ext cx="243929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8 Digit Outline 2">
            <a:extLst>
              <a:ext uri="{FF2B5EF4-FFF2-40B4-BE49-F238E27FC236}">
                <a16:creationId xmlns:a16="http://schemas.microsoft.com/office/drawing/2014/main" id="{664033E4-7CA0-244A-BEC8-3F7BFBD622A1}"/>
              </a:ext>
            </a:extLst>
          </p:cNvPr>
          <p:cNvSpPr/>
          <p:nvPr/>
        </p:nvSpPr>
        <p:spPr>
          <a:xfrm>
            <a:off x="6384433" y="4262736"/>
            <a:ext cx="2522472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Down Arrow 1">
            <a:extLst>
              <a:ext uri="{FF2B5EF4-FFF2-40B4-BE49-F238E27FC236}">
                <a16:creationId xmlns:a16="http://schemas.microsoft.com/office/drawing/2014/main" id="{078246C1-0C3D-1240-B216-1448A23A02DE}"/>
              </a:ext>
            </a:extLst>
          </p:cNvPr>
          <p:cNvCxnSpPr>
            <a:cxnSpLocks/>
          </p:cNvCxnSpPr>
          <p:nvPr/>
        </p:nvCxnSpPr>
        <p:spPr>
          <a:xfrm>
            <a:off x="6468505" y="3691236"/>
            <a:ext cx="0" cy="457200"/>
          </a:xfrm>
          <a:prstGeom prst="line">
            <a:avLst/>
          </a:prstGeom>
          <a:ln w="508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Line - Last Digit">
            <a:extLst>
              <a:ext uri="{FF2B5EF4-FFF2-40B4-BE49-F238E27FC236}">
                <a16:creationId xmlns:a16="http://schemas.microsoft.com/office/drawing/2014/main" id="{F8EC0916-8E8A-0E4F-AEC4-F1F07CE125DC}"/>
              </a:ext>
            </a:extLst>
          </p:cNvPr>
          <p:cNvSpPr/>
          <p:nvPr/>
        </p:nvSpPr>
        <p:spPr>
          <a:xfrm>
            <a:off x="6055847" y="4643736"/>
            <a:ext cx="243929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F80F-CCFB-EA4C-A16D-4FFF977706AC}"/>
              </a:ext>
            </a:extLst>
          </p:cNvPr>
          <p:cNvSpPr txBox="1"/>
          <p:nvPr/>
        </p:nvSpPr>
        <p:spPr>
          <a:xfrm>
            <a:off x="2150302" y="2967335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digit/sec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C09D291-79D5-9849-97A7-CED5820E3EE4}"/>
              </a:ext>
            </a:extLst>
          </p:cNvPr>
          <p:cNvSpPr txBox="1"/>
          <p:nvPr/>
        </p:nvSpPr>
        <p:spPr>
          <a:xfrm>
            <a:off x="2150302" y="4182071"/>
            <a:ext cx="17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digits/sec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0DE8F-5754-1B44-B433-BE4854790369}"/>
              </a:ext>
            </a:extLst>
          </p:cNvPr>
          <p:cNvSpPr txBox="1"/>
          <p:nvPr/>
        </p:nvSpPr>
        <p:spPr>
          <a:xfrm>
            <a:off x="7049799" y="2433935"/>
            <a:ext cx="143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 seconds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9F40E15-47EF-CE40-B408-24EF19442067}"/>
              </a:ext>
            </a:extLst>
          </p:cNvPr>
          <p:cNvSpPr txBox="1"/>
          <p:nvPr/>
        </p:nvSpPr>
        <p:spPr>
          <a:xfrm>
            <a:off x="7049799" y="3783232"/>
            <a:ext cx="143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 seconds</a:t>
            </a:r>
          </a:p>
        </p:txBody>
      </p:sp>
    </p:spTree>
    <p:extLst>
      <p:ext uri="{BB962C8B-B14F-4D97-AF65-F5344CB8AC3E}">
        <p14:creationId xmlns:p14="http://schemas.microsoft.com/office/powerpoint/2010/main" val="2484629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5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75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25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25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3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4" grpId="0" animBg="1"/>
      <p:bldP spid="75" grpId="0" animBg="1"/>
      <p:bldP spid="76" grpId="0" animBg="1"/>
      <p:bldP spid="78" grpId="0" animBg="1"/>
      <p:bldP spid="5" grpId="0"/>
      <p:bldP spid="79" grpId="0"/>
      <p:bldP spid="6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D292C70-E0E5-2F4D-90CC-28844CD5B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7432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Serial Position Effect Demo</a:t>
            </a:r>
          </a:p>
        </p:txBody>
      </p:sp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C73C99EF-D8A0-9C48-9991-164AB2BB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1809FA-D6CB-AC4B-949A-644D9FACD1A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C6F2710-25A7-1D49-8368-FB391B46C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9296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ea typeface="+mj-ea"/>
                <a:cs typeface="+mj-cs"/>
              </a:rPr>
              <a:t>Effect of Presentation Rate vs. Number of Interfering Items on Recall (Waugh &amp; Norman, 1965)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133122" name="Picture 4">
            <a:extLst>
              <a:ext uri="{FF2B5EF4-FFF2-40B4-BE49-F238E27FC236}">
                <a16:creationId xmlns:a16="http://schemas.microsoft.com/office/drawing/2014/main" id="{17E46010-CFEE-9C4E-9A36-601ECF520E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86" r="-21786"/>
          <a:stretch>
            <a:fillRect/>
          </a:stretch>
        </p:blipFill>
        <p:spPr/>
      </p:pic>
      <p:sp>
        <p:nvSpPr>
          <p:cNvPr id="133123" name="Slide Number Placeholder 5">
            <a:extLst>
              <a:ext uri="{FF2B5EF4-FFF2-40B4-BE49-F238E27FC236}">
                <a16:creationId xmlns:a16="http://schemas.microsoft.com/office/drawing/2014/main" id="{79B21E80-1EA4-8246-ABF5-198669F3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E6EA5-3023-4344-B0A7-E376297C2B3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B048B5-F4CB-4249-B2B9-D9AE1D5867C2}"/>
              </a:ext>
            </a:extLst>
          </p:cNvPr>
          <p:cNvSpPr/>
          <p:nvPr/>
        </p:nvSpPr>
        <p:spPr>
          <a:xfrm>
            <a:off x="7010400" y="44196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374D6D-A1B8-CF4C-A661-F46C8122D24F}"/>
              </a:ext>
            </a:extLst>
          </p:cNvPr>
          <p:cNvSpPr/>
          <p:nvPr/>
        </p:nvSpPr>
        <p:spPr>
          <a:xfrm>
            <a:off x="7010400" y="48006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4834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>
            <a:extLst>
              <a:ext uri="{FF2B5EF4-FFF2-40B4-BE49-F238E27FC236}">
                <a16:creationId xmlns:a16="http://schemas.microsoft.com/office/drawing/2014/main" id="{F274699B-23BF-2A44-A627-E76BFAD55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9448800" cy="8382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Trial Type 2: Vary the Number of Intervening Digits While Holding Time Constant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C6F342EB-6AFE-DD45-9BC9-CB3453F1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60208A-B844-7046-9D65-14165B31ADC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8ED5B-4F31-E345-85C3-F9BEF3DFFAD6}"/>
              </a:ext>
            </a:extLst>
          </p:cNvPr>
          <p:cNvSpPr txBox="1"/>
          <p:nvPr/>
        </p:nvSpPr>
        <p:spPr>
          <a:xfrm>
            <a:off x="4751669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BC8FD-0481-B64D-BF58-86551E56E3A1}"/>
              </a:ext>
            </a:extLst>
          </p:cNvPr>
          <p:cNvSpPr txBox="1"/>
          <p:nvPr/>
        </p:nvSpPr>
        <p:spPr>
          <a:xfrm>
            <a:off x="4429203" y="2971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CF11D-CE28-144C-82DE-ACD091BD5FFC}"/>
              </a:ext>
            </a:extLst>
          </p:cNvPr>
          <p:cNvSpPr txBox="1"/>
          <p:nvPr/>
        </p:nvSpPr>
        <p:spPr>
          <a:xfrm>
            <a:off x="5074135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93BE3-61DD-1842-B3E1-EE63B23E5F34}"/>
              </a:ext>
            </a:extLst>
          </p:cNvPr>
          <p:cNvSpPr txBox="1"/>
          <p:nvPr/>
        </p:nvSpPr>
        <p:spPr>
          <a:xfrm>
            <a:off x="5396601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F19584-E421-8B43-97F1-36CA13B40D7E}"/>
              </a:ext>
            </a:extLst>
          </p:cNvPr>
          <p:cNvSpPr txBox="1"/>
          <p:nvPr/>
        </p:nvSpPr>
        <p:spPr>
          <a:xfrm>
            <a:off x="5719067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6148F-EDCE-8B4B-A5BD-B4198E2FD5BE}"/>
              </a:ext>
            </a:extLst>
          </p:cNvPr>
          <p:cNvSpPr txBox="1"/>
          <p:nvPr/>
        </p:nvSpPr>
        <p:spPr>
          <a:xfrm>
            <a:off x="6041533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95A99-66DF-E640-9B67-20BEA50ECE19}"/>
              </a:ext>
            </a:extLst>
          </p:cNvPr>
          <p:cNvSpPr txBox="1"/>
          <p:nvPr/>
        </p:nvSpPr>
        <p:spPr>
          <a:xfrm>
            <a:off x="6363999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0966A-93B2-4049-99E4-AA5F92398DB8}"/>
              </a:ext>
            </a:extLst>
          </p:cNvPr>
          <p:cNvSpPr txBox="1"/>
          <p:nvPr/>
        </p:nvSpPr>
        <p:spPr>
          <a:xfrm>
            <a:off x="6686465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93903-350D-F04F-A5D9-87A21805CCE8}"/>
              </a:ext>
            </a:extLst>
          </p:cNvPr>
          <p:cNvSpPr txBox="1"/>
          <p:nvPr/>
        </p:nvSpPr>
        <p:spPr>
          <a:xfrm>
            <a:off x="7008931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4D2DC-713A-0248-8924-F1F65FCAEAA5}"/>
              </a:ext>
            </a:extLst>
          </p:cNvPr>
          <p:cNvSpPr txBox="1"/>
          <p:nvPr/>
        </p:nvSpPr>
        <p:spPr>
          <a:xfrm>
            <a:off x="7331397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038F2-339F-B945-AAF4-FAFE3FA5DAF9}"/>
              </a:ext>
            </a:extLst>
          </p:cNvPr>
          <p:cNvSpPr txBox="1"/>
          <p:nvPr/>
        </p:nvSpPr>
        <p:spPr>
          <a:xfrm>
            <a:off x="7653863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840B59-8849-E944-841F-9F736243884C}"/>
              </a:ext>
            </a:extLst>
          </p:cNvPr>
          <p:cNvSpPr txBox="1"/>
          <p:nvPr/>
        </p:nvSpPr>
        <p:spPr>
          <a:xfrm>
            <a:off x="7976329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932BB-B99B-954C-93B1-91C82035871F}"/>
              </a:ext>
            </a:extLst>
          </p:cNvPr>
          <p:cNvSpPr txBox="1"/>
          <p:nvPr/>
        </p:nvSpPr>
        <p:spPr>
          <a:xfrm>
            <a:off x="8298795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949253-2811-6243-8753-64C4BDF0541C}"/>
              </a:ext>
            </a:extLst>
          </p:cNvPr>
          <p:cNvSpPr txBox="1"/>
          <p:nvPr/>
        </p:nvSpPr>
        <p:spPr>
          <a:xfrm>
            <a:off x="8621261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0F8949-A74B-AB4B-82F5-7E09FAD699EB}"/>
              </a:ext>
            </a:extLst>
          </p:cNvPr>
          <p:cNvSpPr txBox="1"/>
          <p:nvPr/>
        </p:nvSpPr>
        <p:spPr>
          <a:xfrm>
            <a:off x="8943728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7AF5DB-7C31-5942-BF5D-BF461169BB10}"/>
              </a:ext>
            </a:extLst>
          </p:cNvPr>
          <p:cNvSpPr txBox="1"/>
          <p:nvPr/>
        </p:nvSpPr>
        <p:spPr>
          <a:xfrm>
            <a:off x="4059034" y="2967335"/>
            <a:ext cx="79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54AD8B-976C-0D42-8E1D-133C1DC4ACE5}"/>
              </a:ext>
            </a:extLst>
          </p:cNvPr>
          <p:cNvSpPr txBox="1"/>
          <p:nvPr/>
        </p:nvSpPr>
        <p:spPr>
          <a:xfrm>
            <a:off x="4731235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E9C29E-3C3C-CA48-B929-845EAEEA9358}"/>
              </a:ext>
            </a:extLst>
          </p:cNvPr>
          <p:cNvSpPr txBox="1"/>
          <p:nvPr/>
        </p:nvSpPr>
        <p:spPr>
          <a:xfrm>
            <a:off x="4408769" y="426273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A95775-B2E2-F041-8A55-A24CC9B7104C}"/>
              </a:ext>
            </a:extLst>
          </p:cNvPr>
          <p:cNvSpPr txBox="1"/>
          <p:nvPr/>
        </p:nvSpPr>
        <p:spPr>
          <a:xfrm>
            <a:off x="5053701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821A2E-4951-374B-9F74-A0F2969CD59F}"/>
              </a:ext>
            </a:extLst>
          </p:cNvPr>
          <p:cNvSpPr txBox="1"/>
          <p:nvPr/>
        </p:nvSpPr>
        <p:spPr>
          <a:xfrm>
            <a:off x="5376167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50AE1E-0C0F-7847-B5B6-588DD20FE184}"/>
              </a:ext>
            </a:extLst>
          </p:cNvPr>
          <p:cNvSpPr txBox="1"/>
          <p:nvPr/>
        </p:nvSpPr>
        <p:spPr>
          <a:xfrm>
            <a:off x="5698633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035E92-B827-3749-BA6E-3CF88B305033}"/>
              </a:ext>
            </a:extLst>
          </p:cNvPr>
          <p:cNvSpPr txBox="1"/>
          <p:nvPr/>
        </p:nvSpPr>
        <p:spPr>
          <a:xfrm>
            <a:off x="6021099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A44494-8D30-3848-A9CB-F7A100A29871}"/>
              </a:ext>
            </a:extLst>
          </p:cNvPr>
          <p:cNvSpPr txBox="1"/>
          <p:nvPr/>
        </p:nvSpPr>
        <p:spPr>
          <a:xfrm>
            <a:off x="6343565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4E08D4-FBBF-5440-80C0-045C0BFBF80C}"/>
              </a:ext>
            </a:extLst>
          </p:cNvPr>
          <p:cNvSpPr txBox="1"/>
          <p:nvPr/>
        </p:nvSpPr>
        <p:spPr>
          <a:xfrm>
            <a:off x="6666031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4E1578-E9C8-9344-A07A-91A71031FCCD}"/>
              </a:ext>
            </a:extLst>
          </p:cNvPr>
          <p:cNvSpPr txBox="1"/>
          <p:nvPr/>
        </p:nvSpPr>
        <p:spPr>
          <a:xfrm>
            <a:off x="6988497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0A11FB-8309-1946-8B88-4FCC507525B6}"/>
              </a:ext>
            </a:extLst>
          </p:cNvPr>
          <p:cNvSpPr txBox="1"/>
          <p:nvPr/>
        </p:nvSpPr>
        <p:spPr>
          <a:xfrm>
            <a:off x="7310963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8B3DA4-F36B-F447-B9C4-BEDAB632E4DE}"/>
              </a:ext>
            </a:extLst>
          </p:cNvPr>
          <p:cNvSpPr txBox="1"/>
          <p:nvPr/>
        </p:nvSpPr>
        <p:spPr>
          <a:xfrm>
            <a:off x="7633429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8452B4-17E4-A94D-99A8-05DABD8EB914}"/>
              </a:ext>
            </a:extLst>
          </p:cNvPr>
          <p:cNvSpPr txBox="1"/>
          <p:nvPr/>
        </p:nvSpPr>
        <p:spPr>
          <a:xfrm>
            <a:off x="7955895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93F784-07BE-E44C-AB12-EC9D3B8E5AD1}"/>
              </a:ext>
            </a:extLst>
          </p:cNvPr>
          <p:cNvSpPr txBox="1"/>
          <p:nvPr/>
        </p:nvSpPr>
        <p:spPr>
          <a:xfrm>
            <a:off x="8278361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AF44FF4-E0FE-374B-ADDE-A492B150E8A3}"/>
              </a:ext>
            </a:extLst>
          </p:cNvPr>
          <p:cNvSpPr txBox="1"/>
          <p:nvPr/>
        </p:nvSpPr>
        <p:spPr>
          <a:xfrm>
            <a:off x="8600827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384B21-6743-0D47-AD94-3DA905E44999}"/>
              </a:ext>
            </a:extLst>
          </p:cNvPr>
          <p:cNvSpPr txBox="1"/>
          <p:nvPr/>
        </p:nvSpPr>
        <p:spPr>
          <a:xfrm>
            <a:off x="8923294" y="425827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36C2DA1-B8EC-114B-9B7E-6475AC7FB1FF}"/>
              </a:ext>
            </a:extLst>
          </p:cNvPr>
          <p:cNvSpPr txBox="1"/>
          <p:nvPr/>
        </p:nvSpPr>
        <p:spPr>
          <a:xfrm>
            <a:off x="4038600" y="4258271"/>
            <a:ext cx="79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0" name="Line - Last Digit">
            <a:extLst>
              <a:ext uri="{FF2B5EF4-FFF2-40B4-BE49-F238E27FC236}">
                <a16:creationId xmlns:a16="http://schemas.microsoft.com/office/drawing/2014/main" id="{35253F18-6E9A-0348-9B54-697610A4F310}"/>
              </a:ext>
            </a:extLst>
          </p:cNvPr>
          <p:cNvSpPr/>
          <p:nvPr/>
        </p:nvSpPr>
        <p:spPr>
          <a:xfrm>
            <a:off x="8984595" y="3352800"/>
            <a:ext cx="243929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8 Digit Outline 1">
            <a:extLst>
              <a:ext uri="{FF2B5EF4-FFF2-40B4-BE49-F238E27FC236}">
                <a16:creationId xmlns:a16="http://schemas.microsoft.com/office/drawing/2014/main" id="{EE480EEF-B5BA-F647-88D3-B4F4279A8B28}"/>
              </a:ext>
            </a:extLst>
          </p:cNvPr>
          <p:cNvSpPr/>
          <p:nvPr/>
        </p:nvSpPr>
        <p:spPr>
          <a:xfrm>
            <a:off x="6401252" y="2971800"/>
            <a:ext cx="2522472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Down Arrow 1">
            <a:extLst>
              <a:ext uri="{FF2B5EF4-FFF2-40B4-BE49-F238E27FC236}">
                <a16:creationId xmlns:a16="http://schemas.microsoft.com/office/drawing/2014/main" id="{D544A425-15EC-4543-87ED-F9124C7BB9C0}"/>
              </a:ext>
            </a:extLst>
          </p:cNvPr>
          <p:cNvCxnSpPr>
            <a:cxnSpLocks/>
          </p:cNvCxnSpPr>
          <p:nvPr/>
        </p:nvCxnSpPr>
        <p:spPr>
          <a:xfrm>
            <a:off x="6485324" y="2400300"/>
            <a:ext cx="0" cy="457200"/>
          </a:xfrm>
          <a:prstGeom prst="line">
            <a:avLst/>
          </a:prstGeom>
          <a:ln w="508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Line - Last Digit">
            <a:extLst>
              <a:ext uri="{FF2B5EF4-FFF2-40B4-BE49-F238E27FC236}">
                <a16:creationId xmlns:a16="http://schemas.microsoft.com/office/drawing/2014/main" id="{1722AFE5-EB0C-7D4F-8D47-C3BD61E435C9}"/>
              </a:ext>
            </a:extLst>
          </p:cNvPr>
          <p:cNvSpPr/>
          <p:nvPr/>
        </p:nvSpPr>
        <p:spPr>
          <a:xfrm>
            <a:off x="6072666" y="3352800"/>
            <a:ext cx="243929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Line - Last Digit">
            <a:extLst>
              <a:ext uri="{FF2B5EF4-FFF2-40B4-BE49-F238E27FC236}">
                <a16:creationId xmlns:a16="http://schemas.microsoft.com/office/drawing/2014/main" id="{BB9D59EF-9607-534F-9428-2A9072242F5F}"/>
              </a:ext>
            </a:extLst>
          </p:cNvPr>
          <p:cNvSpPr/>
          <p:nvPr/>
        </p:nvSpPr>
        <p:spPr>
          <a:xfrm>
            <a:off x="8967776" y="4643736"/>
            <a:ext cx="243929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8 Digit Outline 2">
            <a:extLst>
              <a:ext uri="{FF2B5EF4-FFF2-40B4-BE49-F238E27FC236}">
                <a16:creationId xmlns:a16="http://schemas.microsoft.com/office/drawing/2014/main" id="{664033E4-7CA0-244A-BEC8-3F7BFBD622A1}"/>
              </a:ext>
            </a:extLst>
          </p:cNvPr>
          <p:cNvSpPr/>
          <p:nvPr/>
        </p:nvSpPr>
        <p:spPr>
          <a:xfrm>
            <a:off x="8274745" y="4262736"/>
            <a:ext cx="632159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Down Arrow 1">
            <a:extLst>
              <a:ext uri="{FF2B5EF4-FFF2-40B4-BE49-F238E27FC236}">
                <a16:creationId xmlns:a16="http://schemas.microsoft.com/office/drawing/2014/main" id="{078246C1-0C3D-1240-B216-1448A23A02DE}"/>
              </a:ext>
            </a:extLst>
          </p:cNvPr>
          <p:cNvCxnSpPr>
            <a:cxnSpLocks/>
          </p:cNvCxnSpPr>
          <p:nvPr/>
        </p:nvCxnSpPr>
        <p:spPr>
          <a:xfrm>
            <a:off x="8458200" y="3691236"/>
            <a:ext cx="0" cy="457200"/>
          </a:xfrm>
          <a:prstGeom prst="line">
            <a:avLst/>
          </a:prstGeom>
          <a:ln w="508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Line - Last Digit">
            <a:extLst>
              <a:ext uri="{FF2B5EF4-FFF2-40B4-BE49-F238E27FC236}">
                <a16:creationId xmlns:a16="http://schemas.microsoft.com/office/drawing/2014/main" id="{F8EC0916-8E8A-0E4F-AEC4-F1F07CE125DC}"/>
              </a:ext>
            </a:extLst>
          </p:cNvPr>
          <p:cNvSpPr/>
          <p:nvPr/>
        </p:nvSpPr>
        <p:spPr>
          <a:xfrm>
            <a:off x="7982032" y="4643736"/>
            <a:ext cx="243929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F80F-CCFB-EA4C-A16D-4FFF977706AC}"/>
              </a:ext>
            </a:extLst>
          </p:cNvPr>
          <p:cNvSpPr txBox="1"/>
          <p:nvPr/>
        </p:nvSpPr>
        <p:spPr>
          <a:xfrm>
            <a:off x="2150302" y="2967335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digits/sec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C09D291-79D5-9849-97A7-CED5820E3EE4}"/>
              </a:ext>
            </a:extLst>
          </p:cNvPr>
          <p:cNvSpPr txBox="1"/>
          <p:nvPr/>
        </p:nvSpPr>
        <p:spPr>
          <a:xfrm>
            <a:off x="2150302" y="4182071"/>
            <a:ext cx="17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digit/sec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0DE8F-5754-1B44-B433-BE4854790369}"/>
              </a:ext>
            </a:extLst>
          </p:cNvPr>
          <p:cNvSpPr txBox="1"/>
          <p:nvPr/>
        </p:nvSpPr>
        <p:spPr>
          <a:xfrm>
            <a:off x="6976366" y="2433935"/>
            <a:ext cx="143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 seconds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9F40E15-47EF-CE40-B408-24EF19442067}"/>
              </a:ext>
            </a:extLst>
          </p:cNvPr>
          <p:cNvSpPr txBox="1"/>
          <p:nvPr/>
        </p:nvSpPr>
        <p:spPr>
          <a:xfrm>
            <a:off x="8629566" y="3783232"/>
            <a:ext cx="127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 seconds</a:t>
            </a:r>
          </a:p>
        </p:txBody>
      </p:sp>
    </p:spTree>
    <p:extLst>
      <p:ext uri="{BB962C8B-B14F-4D97-AF65-F5344CB8AC3E}">
        <p14:creationId xmlns:p14="http://schemas.microsoft.com/office/powerpoint/2010/main" val="10227225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3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4" grpId="0" animBg="1"/>
      <p:bldP spid="75" grpId="0" animBg="1"/>
      <p:bldP spid="76" grpId="0" animBg="1"/>
      <p:bldP spid="78" grpId="0" animBg="1"/>
      <p:bldP spid="5" grpId="0"/>
      <p:bldP spid="79" grpId="0"/>
      <p:bldP spid="6" grpId="0"/>
      <p:bldP spid="8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C6F2710-25A7-1D49-8368-FB391B46C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9296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ea typeface="+mj-ea"/>
                <a:cs typeface="+mj-cs"/>
              </a:rPr>
              <a:t>Effect of Presentation Rate vs. Number of Interfering Items on Recall (Waugh &amp; Norman, 1965)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133122" name="Picture 4">
            <a:extLst>
              <a:ext uri="{FF2B5EF4-FFF2-40B4-BE49-F238E27FC236}">
                <a16:creationId xmlns:a16="http://schemas.microsoft.com/office/drawing/2014/main" id="{17E46010-CFEE-9C4E-9A36-601ECF520E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86" r="-21786"/>
          <a:stretch>
            <a:fillRect/>
          </a:stretch>
        </p:blipFill>
        <p:spPr/>
      </p:pic>
      <p:sp>
        <p:nvSpPr>
          <p:cNvPr id="133123" name="Slide Number Placeholder 5">
            <a:extLst>
              <a:ext uri="{FF2B5EF4-FFF2-40B4-BE49-F238E27FC236}">
                <a16:creationId xmlns:a16="http://schemas.microsoft.com/office/drawing/2014/main" id="{79B21E80-1EA4-8246-ABF5-198669F3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E6EA5-3023-4344-B0A7-E376297C2B3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48A3FB-B704-2145-8E34-7290F8D7152E}"/>
              </a:ext>
            </a:extLst>
          </p:cNvPr>
          <p:cNvSpPr/>
          <p:nvPr/>
        </p:nvSpPr>
        <p:spPr>
          <a:xfrm>
            <a:off x="7010400" y="44196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C8DF3C-9A54-D140-B135-84D8E0612E61}"/>
              </a:ext>
            </a:extLst>
          </p:cNvPr>
          <p:cNvSpPr/>
          <p:nvPr/>
        </p:nvSpPr>
        <p:spPr>
          <a:xfrm>
            <a:off x="3962400" y="17526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08E6DE5-3138-E14A-BF28-1CD63C33F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Properties of the Different Memory Stores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B6DD3B42-2B96-594B-9DEA-A4DBDC58F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06" b="-48106"/>
          <a:stretch>
            <a:fillRect/>
          </a:stretch>
        </p:blipFill>
        <p:spPr>
          <a:xfrm>
            <a:off x="1409700" y="1417638"/>
            <a:ext cx="8839200" cy="4525963"/>
          </a:xfrm>
        </p:spPr>
      </p:pic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DA2BECBC-E764-D643-BB01-2D1ADB65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EF32AE-C101-6A42-AE9E-51697E5E71D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9F42E-E09C-2E45-93D2-6B270B687316}"/>
              </a:ext>
            </a:extLst>
          </p:cNvPr>
          <p:cNvSpPr txBox="1"/>
          <p:nvPr/>
        </p:nvSpPr>
        <p:spPr>
          <a:xfrm>
            <a:off x="2057400" y="4904582"/>
            <a:ext cx="754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Notes: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Forgetting in the Short-Term Store involves both </a:t>
            </a:r>
            <a:r>
              <a:rPr lang="en-US" sz="1200" b="1" dirty="0">
                <a:latin typeface="Times" charset="0"/>
                <a:ea typeface="ＭＳ Ｐゴシック" charset="-128"/>
              </a:rPr>
              <a:t>interference</a:t>
            </a:r>
            <a:r>
              <a:rPr lang="en-US" sz="1200" dirty="0">
                <a:latin typeface="Times" charset="0"/>
                <a:ea typeface="ＭＳ Ｐゴシック" charset="-128"/>
              </a:rPr>
              <a:t> and </a:t>
            </a:r>
            <a:r>
              <a:rPr lang="en-US" sz="1200" b="1" dirty="0">
                <a:latin typeface="Times" charset="0"/>
                <a:ea typeface="ＭＳ Ｐゴシック" charset="-128"/>
              </a:rPr>
              <a:t>decay</a:t>
            </a:r>
            <a:r>
              <a:rPr lang="en-US" sz="1200" dirty="0">
                <a:latin typeface="Times" charset="0"/>
                <a:ea typeface="ＭＳ Ｐゴシック" charset="-128"/>
              </a:rPr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200" dirty="0">
                <a:latin typeface="Times" charset="0"/>
                <a:ea typeface="ＭＳ Ｐゴシック" charset="-128"/>
              </a:rPr>
              <a:t>The capacity of the sensory registers vary for the different modalities: e.g. the </a:t>
            </a:r>
            <a:r>
              <a:rPr lang="en-US" sz="1200" b="1" dirty="0">
                <a:latin typeface="Times" charset="0"/>
                <a:ea typeface="ＭＳ Ｐゴシック" charset="-128"/>
              </a:rPr>
              <a:t>visual sensory store </a:t>
            </a:r>
            <a:r>
              <a:rPr lang="en-US" sz="1200" dirty="0">
                <a:latin typeface="Times" charset="0"/>
                <a:ea typeface="ＭＳ Ｐゴシック" charset="-128"/>
              </a:rPr>
              <a:t>is </a:t>
            </a:r>
            <a:r>
              <a:rPr lang="en-US" sz="1200" b="1" dirty="0">
                <a:latin typeface="Times" charset="0"/>
                <a:ea typeface="ＭＳ Ｐゴシック" charset="-128"/>
              </a:rPr>
              <a:t>very large</a:t>
            </a:r>
            <a:r>
              <a:rPr lang="en-US" sz="1200" dirty="0">
                <a:latin typeface="Times" charset="0"/>
                <a:ea typeface="ＭＳ Ｐゴシック" charset="-128"/>
              </a:rPr>
              <a:t>; the </a:t>
            </a:r>
            <a:r>
              <a:rPr lang="en-US" sz="1200" b="1" dirty="0">
                <a:latin typeface="Times" charset="0"/>
                <a:ea typeface="ＭＳ Ｐゴシック" charset="-128"/>
              </a:rPr>
              <a:t>auditory sensory store </a:t>
            </a:r>
            <a:r>
              <a:rPr lang="en-US" sz="1200" dirty="0">
                <a:latin typeface="Times" charset="0"/>
                <a:ea typeface="ＭＳ Ｐゴシック" charset="-128"/>
              </a:rPr>
              <a:t>is </a:t>
            </a:r>
            <a:r>
              <a:rPr lang="en-US" sz="1200" b="1" dirty="0">
                <a:latin typeface="Times" charset="0"/>
                <a:ea typeface="ＭＳ Ｐゴシック" charset="-128"/>
              </a:rPr>
              <a:t>small</a:t>
            </a:r>
            <a:r>
              <a:rPr lang="en-US" sz="1200" dirty="0">
                <a:latin typeface="Times" charset="0"/>
                <a:ea typeface="ＭＳ Ｐゴシック" charset="-128"/>
              </a:rPr>
              <a:t> (perhaps only 2 to 4 items)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85D8DF-CA11-1441-8569-22F8DA6B7FED}"/>
              </a:ext>
            </a:extLst>
          </p:cNvPr>
          <p:cNvSpPr/>
          <p:nvPr/>
        </p:nvSpPr>
        <p:spPr>
          <a:xfrm>
            <a:off x="6248400" y="2895600"/>
            <a:ext cx="2267712" cy="19202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9607"/>
      </p:ext>
    </p:extLst>
  </p:cSld>
  <p:clrMapOvr>
    <a:masterClrMapping/>
  </p:clrMapOvr>
  <p:transition spd="med">
    <p:pull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F9B053DD-2DA7-A743-AA7D-1C5C7102C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Working Memory</a:t>
            </a:r>
          </a:p>
        </p:txBody>
      </p:sp>
      <p:sp>
        <p:nvSpPr>
          <p:cNvPr id="143362" name="Rectangle 3">
            <a:extLst>
              <a:ext uri="{FF2B5EF4-FFF2-40B4-BE49-F238E27FC236}">
                <a16:creationId xmlns:a16="http://schemas.microsoft.com/office/drawing/2014/main" id="{5AF6DD6C-FB52-5047-9604-FEB8D1FA99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1981200"/>
            <a:ext cx="487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Revision of STM</a:t>
            </a:r>
          </a:p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3-part system</a:t>
            </a:r>
          </a:p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Baddeley</a:t>
            </a:r>
          </a:p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Dual task paradigm</a:t>
            </a:r>
          </a:p>
        </p:txBody>
      </p:sp>
      <p:sp>
        <p:nvSpPr>
          <p:cNvPr id="143363" name="Slide Number Placeholder 5">
            <a:extLst>
              <a:ext uri="{FF2B5EF4-FFF2-40B4-BE49-F238E27FC236}">
                <a16:creationId xmlns:a16="http://schemas.microsoft.com/office/drawing/2014/main" id="{B62F3FC7-AFFB-B64F-B336-A5729FE4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AF71CF-CAAA-ED44-8863-85BC217A2D8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5EAB3F-D238-8944-8D3B-7F22BFB91118}"/>
              </a:ext>
            </a:extLst>
          </p:cNvPr>
          <p:cNvCxnSpPr>
            <a:cxnSpLocks noChangeShapeType="1"/>
            <a:stCxn id="5" idx="2"/>
            <a:endCxn id="7" idx="0"/>
          </p:cNvCxnSpPr>
          <p:nvPr/>
        </p:nvCxnSpPr>
        <p:spPr bwMode="auto">
          <a:xfrm flipH="1">
            <a:off x="3848101" y="3148014"/>
            <a:ext cx="2390775" cy="9921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3BBDE9-51DD-664D-8B12-700977F6E9D8}"/>
              </a:ext>
            </a:extLst>
          </p:cNvPr>
          <p:cNvCxnSpPr>
            <a:cxnSpLocks noChangeShapeType="1"/>
            <a:stCxn id="5" idx="2"/>
            <a:endCxn id="8" idx="0"/>
          </p:cNvCxnSpPr>
          <p:nvPr/>
        </p:nvCxnSpPr>
        <p:spPr bwMode="auto">
          <a:xfrm>
            <a:off x="6238876" y="3148014"/>
            <a:ext cx="2219325" cy="9921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411" name="Title 1">
            <a:extLst>
              <a:ext uri="{FF2B5EF4-FFF2-40B4-BE49-F238E27FC236}">
                <a16:creationId xmlns:a16="http://schemas.microsoft.com/office/drawing/2014/main" id="{BD8B2867-D74C-0841-B0CB-C4A64BEB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3" y="122238"/>
            <a:ext cx="8229600" cy="715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Baddeley Working Memory Model</a:t>
            </a:r>
          </a:p>
        </p:txBody>
      </p:sp>
      <p:sp>
        <p:nvSpPr>
          <p:cNvPr id="145412" name="Slide Number Placeholder 3">
            <a:extLst>
              <a:ext uri="{FF2B5EF4-FFF2-40B4-BE49-F238E27FC236}">
                <a16:creationId xmlns:a16="http://schemas.microsoft.com/office/drawing/2014/main" id="{E8C0A9AD-BE88-674C-AF2D-3603ADBA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5690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79C686-EB59-D546-8725-B35C4CEB15D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145413" name="Group 21">
            <a:extLst>
              <a:ext uri="{FF2B5EF4-FFF2-40B4-BE49-F238E27FC236}">
                <a16:creationId xmlns:a16="http://schemas.microsoft.com/office/drawing/2014/main" id="{B97EABC0-8DDD-6145-9C9A-181D38D4DBC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140200"/>
            <a:ext cx="4038600" cy="2209800"/>
            <a:chOff x="152400" y="3886200"/>
            <a:chExt cx="4038600" cy="2209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3C5397-F9C4-C14A-8573-713369020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3886200"/>
              <a:ext cx="4038600" cy="2209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>
                    <a:alpha val="6998"/>
                  </a:srgbClr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423" name="TextBox 10">
              <a:extLst>
                <a:ext uri="{FF2B5EF4-FFF2-40B4-BE49-F238E27FC236}">
                  <a16:creationId xmlns:a16="http://schemas.microsoft.com/office/drawing/2014/main" id="{53E5CD4B-A280-2147-8304-33A73F989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167" y="3959317"/>
              <a:ext cx="25330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2" charset="0"/>
                </a:rPr>
                <a:t>Phonological Loop</a:t>
              </a:r>
            </a:p>
          </p:txBody>
        </p:sp>
        <p:sp>
          <p:nvSpPr>
            <p:cNvPr id="145424" name="TextBox 16">
              <a:extLst>
                <a:ext uri="{FF2B5EF4-FFF2-40B4-BE49-F238E27FC236}">
                  <a16:creationId xmlns:a16="http://schemas.microsoft.com/office/drawing/2014/main" id="{70553E77-AEEA-5E4B-8CC0-E8241101B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495800"/>
              <a:ext cx="3962400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" pitchFamily="2" charset="0"/>
                </a:rPr>
                <a:t>- Processes and stores a limited number of items (3 or 4) for short time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" pitchFamily="2" charset="0"/>
                </a:rPr>
                <a:t>- Maintains information as sounds (esp. speech sounds) using rehearsal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" pitchFamily="2" charset="0"/>
                </a:rPr>
                <a:t>- Executive resources drained if rehearsal task is difficult</a:t>
              </a:r>
            </a:p>
          </p:txBody>
        </p:sp>
      </p:grpSp>
      <p:grpSp>
        <p:nvGrpSpPr>
          <p:cNvPr id="145414" name="Group 20">
            <a:extLst>
              <a:ext uri="{FF2B5EF4-FFF2-40B4-BE49-F238E27FC236}">
                <a16:creationId xmlns:a16="http://schemas.microsoft.com/office/drawing/2014/main" id="{E7AB9828-7496-4F4D-95E0-176F929DCCA8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140200"/>
            <a:ext cx="3962400" cy="2209800"/>
            <a:chOff x="4953000" y="3886200"/>
            <a:chExt cx="3962400" cy="2209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EB194E-6605-C64D-90DB-BBBD47FF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886200"/>
              <a:ext cx="3962400" cy="2209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>
                    <a:alpha val="6998"/>
                  </a:srgbClr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420" name="TextBox 11">
              <a:extLst>
                <a:ext uri="{FF2B5EF4-FFF2-40B4-BE49-F238E27FC236}">
                  <a16:creationId xmlns:a16="http://schemas.microsoft.com/office/drawing/2014/main" id="{A49DE9B3-2CEB-0246-AE7B-63FA2BA5C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3428" y="3959317"/>
              <a:ext cx="30615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2" charset="0"/>
                </a:rPr>
                <a:t>Visuospatial Sketchpad</a:t>
              </a:r>
            </a:p>
          </p:txBody>
        </p:sp>
        <p:sp>
          <p:nvSpPr>
            <p:cNvPr id="145421" name="TextBox 17">
              <a:extLst>
                <a:ext uri="{FF2B5EF4-FFF2-40B4-BE49-F238E27FC236}">
                  <a16:creationId xmlns:a16="http://schemas.microsoft.com/office/drawing/2014/main" id="{80EBA77E-D3B6-8940-9122-774EC1979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4494099"/>
              <a:ext cx="38100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" pitchFamily="2" charset="0"/>
                </a:rPr>
                <a:t>- Processes visual and spatial information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" pitchFamily="2" charset="0"/>
                </a:rPr>
                <a:t>- Limited capacity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" pitchFamily="2" charset="0"/>
                </a:rPr>
                <a:t>- Executive resources drained if visual imagery or spatial task is difficult</a:t>
              </a:r>
            </a:p>
          </p:txBody>
        </p:sp>
      </p:grpSp>
      <p:grpSp>
        <p:nvGrpSpPr>
          <p:cNvPr id="145415" name="Group 19">
            <a:extLst>
              <a:ext uri="{FF2B5EF4-FFF2-40B4-BE49-F238E27FC236}">
                <a16:creationId xmlns:a16="http://schemas.microsoft.com/office/drawing/2014/main" id="{2AA5125F-6542-CE43-A36C-9781B5BA0F19}"/>
              </a:ext>
            </a:extLst>
          </p:cNvPr>
          <p:cNvGrpSpPr>
            <a:grpSpLocks/>
          </p:cNvGrpSpPr>
          <p:nvPr/>
        </p:nvGrpSpPr>
        <p:grpSpPr bwMode="auto">
          <a:xfrm>
            <a:off x="4219575" y="1066801"/>
            <a:ext cx="4038600" cy="2081213"/>
            <a:chOff x="2552700" y="956064"/>
            <a:chExt cx="4038600" cy="20804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D509DA-13E3-264E-B456-9CCF35BB4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0" y="956064"/>
              <a:ext cx="4038600" cy="2080419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>
                    <a:alpha val="6998"/>
                  </a:srgbClr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417" name="TextBox 9">
              <a:extLst>
                <a:ext uri="{FF2B5EF4-FFF2-40B4-BE49-F238E27FC236}">
                  <a16:creationId xmlns:a16="http://schemas.microsoft.com/office/drawing/2014/main" id="{084C299B-39EA-CB46-9586-25650BF16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5198" y="1066800"/>
              <a:ext cx="23936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2" charset="0"/>
                </a:rPr>
                <a:t>Central Executive</a:t>
              </a:r>
            </a:p>
          </p:txBody>
        </p:sp>
        <p:sp>
          <p:nvSpPr>
            <p:cNvPr id="145418" name="TextBox 18">
              <a:extLst>
                <a:ext uri="{FF2B5EF4-FFF2-40B4-BE49-F238E27FC236}">
                  <a16:creationId xmlns:a16="http://schemas.microsoft.com/office/drawing/2014/main" id="{959C6196-55C1-8D4F-865D-AF0BF5FF1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1600200"/>
              <a:ext cx="39624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" pitchFamily="2" charset="0"/>
                </a:rPr>
                <a:t>- Plans &amp; coordinates but does not store information.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" pitchFamily="2" charset="0"/>
                </a:rPr>
                <a:t>- Focuses attention, selects strategies, transforms information, coordinates behavior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" pitchFamily="2" charset="0"/>
                </a:rPr>
                <a:t>- Integrates information from other parts of the system</a:t>
              </a:r>
            </a:p>
          </p:txBody>
        </p:sp>
      </p:grpSp>
    </p:spTree>
  </p:cSld>
  <p:clrMapOvr>
    <a:masterClrMapping/>
  </p:clrMapOvr>
  <p:transition spd="med">
    <p:pull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Number Placeholder 5">
            <a:extLst>
              <a:ext uri="{FF2B5EF4-FFF2-40B4-BE49-F238E27FC236}">
                <a16:creationId xmlns:a16="http://schemas.microsoft.com/office/drawing/2014/main" id="{FA812B5C-4130-B841-ACC1-F9E51E90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B8A03D-6368-5549-B7D1-B1AAF9713A4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147458" name="Picture 2">
            <a:extLst>
              <a:ext uri="{FF2B5EF4-FFF2-40B4-BE49-F238E27FC236}">
                <a16:creationId xmlns:a16="http://schemas.microsoft.com/office/drawing/2014/main" id="{3707C9C5-383D-494F-B896-2B6CAE24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752600"/>
            <a:ext cx="58293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Text Box 3">
            <a:extLst>
              <a:ext uri="{FF2B5EF4-FFF2-40B4-BE49-F238E27FC236}">
                <a16:creationId xmlns:a16="http://schemas.microsoft.com/office/drawing/2014/main" id="{DFD8B142-87B0-4A4A-ADB8-EF16D171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304801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" pitchFamily="2" charset="0"/>
              </a:rPr>
              <a:t>Working Memory Model with Episodic Buffer &amp; Long-Term Memory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84D552-D32A-8146-B520-9D24FEAE9B83}"/>
              </a:ext>
            </a:extLst>
          </p:cNvPr>
          <p:cNvCxnSpPr>
            <a:cxnSpLocks/>
          </p:cNvCxnSpPr>
          <p:nvPr/>
        </p:nvCxnSpPr>
        <p:spPr>
          <a:xfrm>
            <a:off x="5489171" y="3749041"/>
            <a:ext cx="1080654" cy="556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BD15FE-D3F8-2249-960E-30BCB331E748}"/>
              </a:ext>
            </a:extLst>
          </p:cNvPr>
          <p:cNvCxnSpPr/>
          <p:nvPr/>
        </p:nvCxnSpPr>
        <p:spPr>
          <a:xfrm flipH="1">
            <a:off x="5486400" y="3733800"/>
            <a:ext cx="11430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AA3660-C28B-AD49-93F9-9F1CA8E330B8}"/>
              </a:ext>
            </a:extLst>
          </p:cNvPr>
          <p:cNvCxnSpPr>
            <a:cxnSpLocks/>
          </p:cNvCxnSpPr>
          <p:nvPr/>
        </p:nvCxnSpPr>
        <p:spPr>
          <a:xfrm>
            <a:off x="4191000" y="4724400"/>
            <a:ext cx="381000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5371C-CB89-994B-95E3-2922C2D7D4F0}"/>
              </a:ext>
            </a:extLst>
          </p:cNvPr>
          <p:cNvCxnSpPr>
            <a:cxnSpLocks/>
          </p:cNvCxnSpPr>
          <p:nvPr/>
        </p:nvCxnSpPr>
        <p:spPr>
          <a:xfrm flipH="1">
            <a:off x="4109259" y="4763194"/>
            <a:ext cx="3832166" cy="6317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772870CE-96E5-3042-A709-5F6A1F2AC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7630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Reasoning Task with Letter Recall</a:t>
            </a:r>
          </a:p>
        </p:txBody>
      </p:sp>
      <p:sp>
        <p:nvSpPr>
          <p:cNvPr id="149506" name="Slide Number Placeholder 4">
            <a:extLst>
              <a:ext uri="{FF2B5EF4-FFF2-40B4-BE49-F238E27FC236}">
                <a16:creationId xmlns:a16="http://schemas.microsoft.com/office/drawing/2014/main" id="{2E144D2F-0337-A243-953E-AA7775B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B517E3-32AC-7440-942E-F79A449E477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FED9BF8D-FD5E-F34F-8CC2-490B52AE1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13173"/>
            <a:ext cx="6553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spcAft>
                <a:spcPct val="100000"/>
              </a:spcAft>
              <a:buFontTx/>
              <a:buNone/>
            </a:pPr>
            <a:r>
              <a:rPr lang="en-US" altLang="en-US" sz="2400" dirty="0">
                <a:latin typeface="Times" pitchFamily="2" charset="0"/>
              </a:rPr>
              <a:t>AB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FontTx/>
              <a:buNone/>
            </a:pPr>
            <a:r>
              <a:rPr lang="ja-JP" altLang="en-US" sz="2400">
                <a:latin typeface="Times" pitchFamily="2" charset="0"/>
              </a:rPr>
              <a:t>‘</a:t>
            </a:r>
            <a:r>
              <a:rPr lang="en-US" altLang="ja-JP" sz="2400" dirty="0">
                <a:latin typeface="Times" pitchFamily="2" charset="0"/>
              </a:rPr>
              <a:t>A</a:t>
            </a:r>
            <a:r>
              <a:rPr lang="ja-JP" altLang="en-US" sz="2400">
                <a:latin typeface="Times" pitchFamily="2" charset="0"/>
              </a:rPr>
              <a:t>’</a:t>
            </a:r>
            <a:r>
              <a:rPr lang="en-US" altLang="ja-JP" sz="2400" dirty="0">
                <a:latin typeface="Times" pitchFamily="2" charset="0"/>
              </a:rPr>
              <a:t> precedes </a:t>
            </a:r>
            <a:r>
              <a:rPr lang="ja-JP" altLang="en-US" sz="2400">
                <a:latin typeface="Times" pitchFamily="2" charset="0"/>
              </a:rPr>
              <a:t>‘</a:t>
            </a:r>
            <a:r>
              <a:rPr lang="en-US" altLang="ja-JP" sz="2400" dirty="0">
                <a:latin typeface="Times" pitchFamily="2" charset="0"/>
              </a:rPr>
              <a:t>B</a:t>
            </a:r>
            <a:r>
              <a:rPr lang="ja-JP" altLang="en-US" sz="2400">
                <a:latin typeface="Times" pitchFamily="2" charset="0"/>
              </a:rPr>
              <a:t>’</a:t>
            </a:r>
            <a:r>
              <a:rPr lang="en-US" altLang="ja-JP" sz="2400" dirty="0">
                <a:latin typeface="Times" pitchFamily="2" charset="0"/>
              </a:rPr>
              <a:t>?			</a:t>
            </a:r>
            <a:r>
              <a:rPr lang="en-US" altLang="ja-JP" sz="2400" b="1" dirty="0">
                <a:latin typeface="Times" pitchFamily="2" charset="0"/>
              </a:rPr>
              <a:t>T </a:t>
            </a:r>
            <a:r>
              <a:rPr lang="en-US" altLang="ja-JP" sz="2400" dirty="0">
                <a:latin typeface="Times" pitchFamily="2" charset="0"/>
              </a:rPr>
              <a:t>or</a:t>
            </a:r>
            <a:r>
              <a:rPr lang="en-US" altLang="ja-JP" sz="2400" b="1" dirty="0">
                <a:latin typeface="Times" pitchFamily="2" charset="0"/>
              </a:rPr>
              <a:t> F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FontTx/>
              <a:buNone/>
            </a:pPr>
            <a:r>
              <a:rPr lang="ja-JP" altLang="en-US" sz="2400">
                <a:latin typeface="Times" pitchFamily="2" charset="0"/>
              </a:rPr>
              <a:t>‘</a:t>
            </a:r>
            <a:r>
              <a:rPr lang="en-US" altLang="ja-JP" sz="2400" dirty="0">
                <a:latin typeface="Times" pitchFamily="2" charset="0"/>
              </a:rPr>
              <a:t>B</a:t>
            </a:r>
            <a:r>
              <a:rPr lang="ja-JP" altLang="en-US" sz="2400">
                <a:latin typeface="Times" pitchFamily="2" charset="0"/>
              </a:rPr>
              <a:t>’</a:t>
            </a:r>
            <a:r>
              <a:rPr lang="en-US" altLang="ja-JP" sz="2400" dirty="0">
                <a:latin typeface="Times" pitchFamily="2" charset="0"/>
              </a:rPr>
              <a:t> is preceded by </a:t>
            </a:r>
            <a:r>
              <a:rPr lang="ja-JP" altLang="en-US" sz="2400">
                <a:latin typeface="Times" pitchFamily="2" charset="0"/>
              </a:rPr>
              <a:t>‘</a:t>
            </a:r>
            <a:r>
              <a:rPr lang="en-US" altLang="ja-JP" sz="2400" dirty="0">
                <a:latin typeface="Times" pitchFamily="2" charset="0"/>
              </a:rPr>
              <a:t>A</a:t>
            </a:r>
            <a:r>
              <a:rPr lang="ja-JP" altLang="en-US" sz="2400">
                <a:latin typeface="Times" pitchFamily="2" charset="0"/>
              </a:rPr>
              <a:t>’</a:t>
            </a:r>
            <a:r>
              <a:rPr lang="en-US" altLang="ja-JP" sz="2400" dirty="0">
                <a:latin typeface="Times" pitchFamily="2" charset="0"/>
              </a:rPr>
              <a:t>	.	</a:t>
            </a:r>
            <a:r>
              <a:rPr lang="en-US" altLang="ja-JP" sz="2400" b="1" dirty="0">
                <a:latin typeface="Times" pitchFamily="2" charset="0"/>
              </a:rPr>
              <a:t>T </a:t>
            </a:r>
            <a:r>
              <a:rPr lang="en-US" altLang="ja-JP" sz="2400" dirty="0">
                <a:latin typeface="Times" pitchFamily="2" charset="0"/>
              </a:rPr>
              <a:t>or</a:t>
            </a:r>
            <a:r>
              <a:rPr lang="en-US" altLang="ja-JP" sz="2400" b="1" dirty="0">
                <a:latin typeface="Times" pitchFamily="2" charset="0"/>
              </a:rPr>
              <a:t> F</a:t>
            </a:r>
          </a:p>
          <a:p>
            <a:pPr>
              <a:spcBef>
                <a:spcPct val="50000"/>
              </a:spcBef>
              <a:spcAft>
                <a:spcPct val="100000"/>
              </a:spcAft>
              <a:buFontTx/>
              <a:buNone/>
            </a:pPr>
            <a:r>
              <a:rPr lang="ja-JP" altLang="en-US" sz="2400">
                <a:latin typeface="Times" pitchFamily="2" charset="0"/>
              </a:rPr>
              <a:t>‘</a:t>
            </a:r>
            <a:r>
              <a:rPr lang="en-US" altLang="ja-JP" sz="2400" dirty="0">
                <a:latin typeface="Times" pitchFamily="2" charset="0"/>
              </a:rPr>
              <a:t>B</a:t>
            </a:r>
            <a:r>
              <a:rPr lang="ja-JP" altLang="en-US" sz="2400">
                <a:latin typeface="Times" pitchFamily="2" charset="0"/>
              </a:rPr>
              <a:t>’</a:t>
            </a:r>
            <a:r>
              <a:rPr lang="en-US" altLang="ja-JP" sz="2400" dirty="0">
                <a:latin typeface="Times" pitchFamily="2" charset="0"/>
              </a:rPr>
              <a:t> does not precede </a:t>
            </a:r>
            <a:r>
              <a:rPr lang="ja-JP" altLang="en-US" sz="2400">
                <a:latin typeface="Times" pitchFamily="2" charset="0"/>
              </a:rPr>
              <a:t>‘</a:t>
            </a:r>
            <a:r>
              <a:rPr lang="en-US" altLang="ja-JP" sz="2400" dirty="0">
                <a:latin typeface="Times" pitchFamily="2" charset="0"/>
              </a:rPr>
              <a:t>A</a:t>
            </a:r>
            <a:r>
              <a:rPr lang="ja-JP" altLang="en-US" sz="2400">
                <a:latin typeface="Times" pitchFamily="2" charset="0"/>
              </a:rPr>
              <a:t>’</a:t>
            </a:r>
            <a:r>
              <a:rPr lang="en-US" altLang="ja-JP" sz="2400" dirty="0">
                <a:latin typeface="Times" pitchFamily="2" charset="0"/>
              </a:rPr>
              <a:t>.		</a:t>
            </a:r>
            <a:r>
              <a:rPr lang="en-US" altLang="ja-JP" sz="2400" b="1" dirty="0">
                <a:latin typeface="Times" pitchFamily="2" charset="0"/>
              </a:rPr>
              <a:t>T </a:t>
            </a:r>
            <a:r>
              <a:rPr lang="en-US" altLang="ja-JP" sz="2400" dirty="0">
                <a:latin typeface="Times" pitchFamily="2" charset="0"/>
              </a:rPr>
              <a:t>or</a:t>
            </a:r>
            <a:r>
              <a:rPr lang="en-US" altLang="ja-JP" sz="2400" b="1" dirty="0">
                <a:latin typeface="Times" pitchFamily="2" charset="0"/>
              </a:rPr>
              <a:t> F</a:t>
            </a:r>
            <a:endParaRPr lang="en-US" altLang="en-US" sz="2400" b="1" dirty="0"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utoUpdateAnimBg="0"/>
      <p:bldP spid="44036" grpId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Number Placeholder 3">
            <a:extLst>
              <a:ext uri="{FF2B5EF4-FFF2-40B4-BE49-F238E27FC236}">
                <a16:creationId xmlns:a16="http://schemas.microsoft.com/office/drawing/2014/main" id="{08052BBC-62F2-3A4C-AF5B-B72F9D3F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114011-2167-BD49-816F-FAA924F0CE93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09CB0960-9668-8746-8C81-70BCE1CF17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200"/>
            <a:ext cx="88392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Reasoning Speed and Letter Recall</a:t>
            </a:r>
          </a:p>
        </p:txBody>
      </p:sp>
      <p:graphicFrame>
        <p:nvGraphicFramePr>
          <p:cNvPr id="151555" name="Object 2">
            <a:extLst>
              <a:ext uri="{FF2B5EF4-FFF2-40B4-BE49-F238E27FC236}">
                <a16:creationId xmlns:a16="http://schemas.microsoft.com/office/drawing/2014/main" id="{A0AFDC19-07D7-BF4D-A6BE-BFF4B044B4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1728788"/>
          <a:ext cx="5487988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8" name="Document" r:id="rId4" imgW="5486400" imgH="5638800" progId="Word.Document.8">
                  <p:embed/>
                </p:oleObj>
              </mc:Choice>
              <mc:Fallback>
                <p:oleObj name="Document" r:id="rId4" imgW="5486400" imgH="5638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728788"/>
                        <a:ext cx="5487988" cy="47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A33C7DD7-2D3D-A348-B226-DE23269E1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6858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ea typeface="+mj-ea"/>
                <a:cs typeface="+mj-cs"/>
              </a:rPr>
              <a:t>Reasoning Times &amp; Letter Recall Results</a:t>
            </a:r>
          </a:p>
        </p:txBody>
      </p:sp>
      <p:pic>
        <p:nvPicPr>
          <p:cNvPr id="153602" name="Picture 4">
            <a:extLst>
              <a:ext uri="{FF2B5EF4-FFF2-40B4-BE49-F238E27FC236}">
                <a16:creationId xmlns:a16="http://schemas.microsoft.com/office/drawing/2014/main" id="{E3045BE0-61EB-3C49-84F8-02537F0834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333500"/>
            <a:ext cx="6172200" cy="4914900"/>
          </a:xfrm>
        </p:spPr>
      </p:pic>
      <p:sp>
        <p:nvSpPr>
          <p:cNvPr id="153603" name="Slide Number Placeholder 5">
            <a:extLst>
              <a:ext uri="{FF2B5EF4-FFF2-40B4-BE49-F238E27FC236}">
                <a16:creationId xmlns:a16="http://schemas.microsoft.com/office/drawing/2014/main" id="{EAF51CCC-6E03-5848-855D-14B7A200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F314D3-7FD2-7947-B025-1DE26F1C7C5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D292C70-E0E5-2F4D-90CC-28844CD5B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7432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Serial Position Effect Results</a:t>
            </a:r>
          </a:p>
        </p:txBody>
      </p:sp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C73C99EF-D8A0-9C48-9991-164AB2BB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1809FA-D6CB-AC4B-949A-644D9FACD1A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26927"/>
      </p:ext>
    </p:extLst>
  </p:cSld>
  <p:clrMapOvr>
    <a:masterClrMapping/>
  </p:clrMapOvr>
  <p:transition spd="med">
    <p:pull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BD571802-E3F0-3845-9117-E7E515756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Bradimonte Et al. (1992)</a:t>
            </a:r>
          </a:p>
        </p:txBody>
      </p:sp>
      <p:pic>
        <p:nvPicPr>
          <p:cNvPr id="155650" name="Picture 4">
            <a:extLst>
              <a:ext uri="{FF2B5EF4-FFF2-40B4-BE49-F238E27FC236}">
                <a16:creationId xmlns:a16="http://schemas.microsoft.com/office/drawing/2014/main" id="{9C4CCB0C-0B1F-9545-A9CF-200A2937E9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726" y="1371600"/>
            <a:ext cx="5668963" cy="4114800"/>
          </a:xfrm>
        </p:spPr>
      </p:pic>
      <p:sp>
        <p:nvSpPr>
          <p:cNvPr id="155651" name="Slide Number Placeholder 5">
            <a:extLst>
              <a:ext uri="{FF2B5EF4-FFF2-40B4-BE49-F238E27FC236}">
                <a16:creationId xmlns:a16="http://schemas.microsoft.com/office/drawing/2014/main" id="{98D77A6B-550A-E644-91B3-37DB60C4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6F7253-17D7-E54B-8E1B-33C7AE34914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AB2A6A3-8BFF-194E-BA68-4BD055A39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762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ea typeface="+mj-ea"/>
                <a:cs typeface="+mj-cs"/>
              </a:rPr>
              <a:t>Brandimonte (1992)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157698" name="Slide Number Placeholder 4">
            <a:extLst>
              <a:ext uri="{FF2B5EF4-FFF2-40B4-BE49-F238E27FC236}">
                <a16:creationId xmlns:a16="http://schemas.microsoft.com/office/drawing/2014/main" id="{A8D654F9-67F9-A34A-A081-EAC4BF27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D7881B-3A44-5E4A-AA30-D26306BDB83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0FD54A82-8162-C343-ABA7-324F75DF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1524000"/>
            <a:ext cx="2819400" cy="990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itchFamily="2" charset="0"/>
              </a:rPr>
              <a:t>1. Study 6 pictures</a:t>
            </a: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5C270309-5A81-C84C-A4A1-5199BE38D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1524000"/>
            <a:ext cx="3351212" cy="990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itchFamily="2" charset="0"/>
              </a:rPr>
              <a:t>1. Study 6 pictures while saying </a:t>
            </a:r>
            <a:r>
              <a:rPr lang="ja-JP" altLang="en-US" sz="2400">
                <a:latin typeface="Times" pitchFamily="2" charset="0"/>
              </a:rPr>
              <a:t>“</a:t>
            </a:r>
            <a:r>
              <a:rPr lang="en-US" altLang="ja-JP" sz="2400">
                <a:latin typeface="Times" pitchFamily="2" charset="0"/>
              </a:rPr>
              <a:t>la, la, la . . .</a:t>
            </a:r>
            <a:r>
              <a:rPr lang="ja-JP" altLang="en-US" sz="2400">
                <a:latin typeface="Times" pitchFamily="2" charset="0"/>
              </a:rPr>
              <a:t>”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E756E79D-76A5-F342-B8BA-139A5891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819400"/>
            <a:ext cx="3238500" cy="12954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itchFamily="2" charset="0"/>
              </a:rPr>
              <a:t>2. Create mental image, subtract a specific part, and name it.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957741DB-CEC9-334D-8619-A8C5A45C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2819400"/>
            <a:ext cx="3086100" cy="1371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itchFamily="2" charset="0"/>
              </a:rPr>
              <a:t>2. Create mental image, subtract a specific part and name it.</a:t>
            </a: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7BC44F1E-07C2-234C-B9C8-8D3D1E84D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5715000"/>
            <a:ext cx="3086100" cy="838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itchFamily="2" charset="0"/>
              </a:rPr>
              <a:t>3. Number of correct items: 2.7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213CB4CE-7AD6-5648-8E81-0B49B15E0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8" y="5715000"/>
            <a:ext cx="3086100" cy="762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itchFamily="2" charset="0"/>
              </a:rPr>
              <a:t>3. Number of correct items: 3.8</a:t>
            </a:r>
          </a:p>
        </p:txBody>
      </p:sp>
      <p:grpSp>
        <p:nvGrpSpPr>
          <p:cNvPr id="2" name="Group 59">
            <a:extLst>
              <a:ext uri="{FF2B5EF4-FFF2-40B4-BE49-F238E27FC236}">
                <a16:creationId xmlns:a16="http://schemas.microsoft.com/office/drawing/2014/main" id="{91905FAC-5A3D-3640-9A2E-D5E52FE54CF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560888"/>
            <a:ext cx="914400" cy="381000"/>
            <a:chOff x="2113" y="2808"/>
            <a:chExt cx="576" cy="240"/>
          </a:xfrm>
        </p:grpSpPr>
        <p:sp>
          <p:nvSpPr>
            <p:cNvPr id="157721" name="Line 10">
              <a:extLst>
                <a:ext uri="{FF2B5EF4-FFF2-40B4-BE49-F238E27FC236}">
                  <a16:creationId xmlns:a16="http://schemas.microsoft.com/office/drawing/2014/main" id="{833105C8-4743-3546-94E6-3E6C20684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3" y="2818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2" name="Line 11">
              <a:extLst>
                <a:ext uri="{FF2B5EF4-FFF2-40B4-BE49-F238E27FC236}">
                  <a16:creationId xmlns:a16="http://schemas.microsoft.com/office/drawing/2014/main" id="{1A826337-61AA-7143-ACB8-45C17A4A5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3" y="2808"/>
              <a:ext cx="1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3" name="Line 12">
              <a:extLst>
                <a:ext uri="{FF2B5EF4-FFF2-40B4-BE49-F238E27FC236}">
                  <a16:creationId xmlns:a16="http://schemas.microsoft.com/office/drawing/2014/main" id="{1F9C4680-FFEF-9041-B89B-086970698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3" y="2952"/>
              <a:ext cx="1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Oval 13">
              <a:extLst>
                <a:ext uri="{FF2B5EF4-FFF2-40B4-BE49-F238E27FC236}">
                  <a16:creationId xmlns:a16="http://schemas.microsoft.com/office/drawing/2014/main" id="{980B13A3-7746-5A41-AA89-920BDCAC2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818"/>
              <a:ext cx="288" cy="21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2" charset="0"/>
              </a:endParaRPr>
            </a:p>
          </p:txBody>
        </p:sp>
        <p:sp>
          <p:nvSpPr>
            <p:cNvPr id="157725" name="Line 14">
              <a:extLst>
                <a:ext uri="{FF2B5EF4-FFF2-40B4-BE49-F238E27FC236}">
                  <a16:creationId xmlns:a16="http://schemas.microsoft.com/office/drawing/2014/main" id="{880A0BDA-ACD0-CF43-8EC3-4DC3F537A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5" y="2808"/>
              <a:ext cx="1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Line 15">
              <a:extLst>
                <a:ext uri="{FF2B5EF4-FFF2-40B4-BE49-F238E27FC236}">
                  <a16:creationId xmlns:a16="http://schemas.microsoft.com/office/drawing/2014/main" id="{032B1AF3-F536-514D-ADC6-B00DB102C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5" y="2976"/>
              <a:ext cx="1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7" name="Line 16">
              <a:extLst>
                <a:ext uri="{FF2B5EF4-FFF2-40B4-BE49-F238E27FC236}">
                  <a16:creationId xmlns:a16="http://schemas.microsoft.com/office/drawing/2014/main" id="{C70A0278-5714-ED42-8B03-1A671E29A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9" y="2818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0">
            <a:extLst>
              <a:ext uri="{FF2B5EF4-FFF2-40B4-BE49-F238E27FC236}">
                <a16:creationId xmlns:a16="http://schemas.microsoft.com/office/drawing/2014/main" id="{14053301-CB5B-9C4C-AA27-C4B439C68DB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560888"/>
            <a:ext cx="228600" cy="342900"/>
            <a:chOff x="3073" y="2832"/>
            <a:chExt cx="144" cy="216"/>
          </a:xfrm>
        </p:grpSpPr>
        <p:sp>
          <p:nvSpPr>
            <p:cNvPr id="157718" name="Line 18">
              <a:extLst>
                <a:ext uri="{FF2B5EF4-FFF2-40B4-BE49-F238E27FC236}">
                  <a16:creationId xmlns:a16="http://schemas.microsoft.com/office/drawing/2014/main" id="{2E596367-8596-E441-A2E8-2227BCAE5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3" y="2832"/>
              <a:ext cx="1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9" name="Line 19">
              <a:extLst>
                <a:ext uri="{FF2B5EF4-FFF2-40B4-BE49-F238E27FC236}">
                  <a16:creationId xmlns:a16="http://schemas.microsoft.com/office/drawing/2014/main" id="{92EB09BE-6F7E-D14C-8CDA-ACB6D05B5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7" y="2832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0" name="Line 20">
              <a:extLst>
                <a:ext uri="{FF2B5EF4-FFF2-40B4-BE49-F238E27FC236}">
                  <a16:creationId xmlns:a16="http://schemas.microsoft.com/office/drawing/2014/main" id="{967D65C3-2533-EC4D-B315-C2B5B44E8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73" y="2976"/>
              <a:ext cx="1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1">
            <a:extLst>
              <a:ext uri="{FF2B5EF4-FFF2-40B4-BE49-F238E27FC236}">
                <a16:creationId xmlns:a16="http://schemas.microsoft.com/office/drawing/2014/main" id="{7E1D9B69-9C5E-074F-823E-132892F1B61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560889"/>
            <a:ext cx="685800" cy="365125"/>
            <a:chOff x="3601" y="2818"/>
            <a:chExt cx="432" cy="230"/>
          </a:xfrm>
        </p:grpSpPr>
        <p:sp>
          <p:nvSpPr>
            <p:cNvPr id="157714" name="Line 22">
              <a:extLst>
                <a:ext uri="{FF2B5EF4-FFF2-40B4-BE49-F238E27FC236}">
                  <a16:creationId xmlns:a16="http://schemas.microsoft.com/office/drawing/2014/main" id="{0034E712-1C3C-2445-A01D-3B2AC7F52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2818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5" name="Line 23">
              <a:extLst>
                <a:ext uri="{FF2B5EF4-FFF2-40B4-BE49-F238E27FC236}">
                  <a16:creationId xmlns:a16="http://schemas.microsoft.com/office/drawing/2014/main" id="{A2673F65-2957-E84D-BDC3-2F6A00267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2832"/>
              <a:ext cx="1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6" name="Line 24">
              <a:extLst>
                <a:ext uri="{FF2B5EF4-FFF2-40B4-BE49-F238E27FC236}">
                  <a16:creationId xmlns:a16="http://schemas.microsoft.com/office/drawing/2014/main" id="{92DE8762-398B-CB45-BD17-8E4C67C9CF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1" y="2976"/>
              <a:ext cx="14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Oval 25">
              <a:extLst>
                <a:ext uri="{FF2B5EF4-FFF2-40B4-BE49-F238E27FC236}">
                  <a16:creationId xmlns:a16="http://schemas.microsoft.com/office/drawing/2014/main" id="{1AC1046E-439A-814A-A310-4515B6F1D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2832"/>
              <a:ext cx="288" cy="21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2" charset="0"/>
              </a:endParaRPr>
            </a:p>
          </p:txBody>
        </p:sp>
      </p:grpSp>
      <p:sp>
        <p:nvSpPr>
          <p:cNvPr id="46137" name="Text Box 57">
            <a:extLst>
              <a:ext uri="{FF2B5EF4-FFF2-40B4-BE49-F238E27FC236}">
                <a16:creationId xmlns:a16="http://schemas.microsoft.com/office/drawing/2014/main" id="{8FBE78A9-C343-F14F-BB65-97A0C19C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06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>
                <a:latin typeface="Times" pitchFamily="2" charset="0"/>
              </a:rPr>
              <a:t>Condition 1</a:t>
            </a:r>
          </a:p>
        </p:txBody>
      </p:sp>
      <p:sp>
        <p:nvSpPr>
          <p:cNvPr id="46138" name="Text Box 58">
            <a:extLst>
              <a:ext uri="{FF2B5EF4-FFF2-40B4-BE49-F238E27FC236}">
                <a16:creationId xmlns:a16="http://schemas.microsoft.com/office/drawing/2014/main" id="{C0067021-FC1E-E848-BC90-B1FAB6A0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06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>
                <a:latin typeface="Times" pitchFamily="2" charset="0"/>
              </a:rPr>
              <a:t>Condition 2</a:t>
            </a:r>
          </a:p>
        </p:txBody>
      </p:sp>
      <p:sp>
        <p:nvSpPr>
          <p:cNvPr id="46142" name="Text Box 62">
            <a:extLst>
              <a:ext uri="{FF2B5EF4-FFF2-40B4-BE49-F238E27FC236}">
                <a16:creationId xmlns:a16="http://schemas.microsoft.com/office/drawing/2014/main" id="{6A862C7A-CF17-E041-9A61-B21A3A768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445611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" pitchFamily="2" charset="0"/>
              </a:rPr>
              <a:t>?</a:t>
            </a:r>
          </a:p>
        </p:txBody>
      </p:sp>
      <p:sp>
        <p:nvSpPr>
          <p:cNvPr id="46143" name="Text Box 63">
            <a:extLst>
              <a:ext uri="{FF2B5EF4-FFF2-40B4-BE49-F238E27FC236}">
                <a16:creationId xmlns:a16="http://schemas.microsoft.com/office/drawing/2014/main" id="{AF388FF4-1530-9548-8CDA-C93288C4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450215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itchFamily="2" charset="0"/>
              </a:rPr>
              <a:t>Fish</a:t>
            </a:r>
          </a:p>
        </p:txBody>
      </p:sp>
      <p:sp>
        <p:nvSpPr>
          <p:cNvPr id="157712" name="Text Box 64">
            <a:extLst>
              <a:ext uri="{FF2B5EF4-FFF2-40B4-BE49-F238E27FC236}">
                <a16:creationId xmlns:a16="http://schemas.microsoft.com/office/drawing/2014/main" id="{DBF2672E-0436-2B4C-9CAA-F641F9A6A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4327525"/>
            <a:ext cx="138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46145" name="Text Box 65">
            <a:extLst>
              <a:ext uri="{FF2B5EF4-FFF2-40B4-BE49-F238E27FC236}">
                <a16:creationId xmlns:a16="http://schemas.microsoft.com/office/drawing/2014/main" id="{0C2326D8-15CC-9042-82E5-F96C77860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51816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itchFamily="2" charset="0"/>
              </a:rPr>
              <a:t>Result?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 autoUpdateAnimBg="0"/>
      <p:bldP spid="46085" grpId="0" animBg="1" autoUpdateAnimBg="0"/>
      <p:bldP spid="46086" grpId="0" animBg="1" autoUpdateAnimBg="0"/>
      <p:bldP spid="46087" grpId="0" animBg="1" autoUpdateAnimBg="0"/>
      <p:bldP spid="46088" grpId="0" animBg="1" autoUpdateAnimBg="0"/>
      <p:bldP spid="46089" grpId="0" animBg="1" autoUpdateAnimBg="0"/>
      <p:bldP spid="46137" grpId="0" autoUpdateAnimBg="0"/>
      <p:bldP spid="46138" grpId="0" autoUpdateAnimBg="0"/>
      <p:bldP spid="46142" grpId="0" autoUpdateAnimBg="0"/>
      <p:bldP spid="46142" grpId="1" autoUpdateAnimBg="0"/>
      <p:bldP spid="46143" grpId="0" autoUpdateAnimBg="0"/>
      <p:bldP spid="46143" grpId="1" autoUpdateAnimBg="0"/>
      <p:bldP spid="4614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2339EE84-145B-6549-9B26-62E47911D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610600" cy="9906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ea typeface="+mj-ea"/>
                <a:cs typeface="+mj-cs"/>
              </a:rPr>
              <a:t>Pronunciation Time &amp; Memory Span</a:t>
            </a:r>
          </a:p>
        </p:txBody>
      </p:sp>
      <p:sp>
        <p:nvSpPr>
          <p:cNvPr id="233476" name="Rectangle 4">
            <a:extLst>
              <a:ext uri="{FF2B5EF4-FFF2-40B4-BE49-F238E27FC236}">
                <a16:creationId xmlns:a16="http://schemas.microsoft.com/office/drawing/2014/main" id="{28BF795E-DFE4-E34B-929C-B1B38EF4A9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7772400" cy="4724400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>
                <a:solidFill>
                  <a:srgbClr val="333399"/>
                </a:solidFill>
                <a:ea typeface="ＭＳ Ｐゴシック" panose="020B0600070205080204" pitchFamily="34" charset="-128"/>
              </a:rPr>
              <a:t>Read the following words.  When you have finished look away and try to remember them: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solidFill>
                  <a:srgbClr val="333399"/>
                </a:solidFill>
                <a:ea typeface="ＭＳ Ｐゴシック" panose="020B0600070205080204" pitchFamily="34" charset="-128"/>
              </a:rPr>
              <a:t>England, Burma, Greece, Spain, Iceland, Malta, Laos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solidFill>
                  <a:srgbClr val="333399"/>
                </a:solidFill>
                <a:ea typeface="ＭＳ Ｐゴシック" panose="020B0600070205080204" pitchFamily="34" charset="-128"/>
              </a:rPr>
              <a:t>Again read the words, look away and try to remember them: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solidFill>
                  <a:srgbClr val="333399"/>
                </a:solidFill>
                <a:ea typeface="ＭＳ Ｐゴシック" panose="020B0600070205080204" pitchFamily="34" charset="-128"/>
              </a:rPr>
              <a:t>Czechoslovakia, Switzerland, Nicaragua, Afghanistan, Venezuela, Philippines, Madagascar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>
              <a:ea typeface="ＭＳ Ｐゴシック" panose="020B0600070205080204" pitchFamily="34" charset="-128"/>
            </a:endParaRPr>
          </a:p>
        </p:txBody>
      </p:sp>
      <p:sp>
        <p:nvSpPr>
          <p:cNvPr id="159747" name="Slide Number Placeholder 5">
            <a:extLst>
              <a:ext uri="{FF2B5EF4-FFF2-40B4-BE49-F238E27FC236}">
                <a16:creationId xmlns:a16="http://schemas.microsoft.com/office/drawing/2014/main" id="{D37C7439-D75E-C144-A2C6-B32FD373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7FDD32-256A-7740-90FC-072144F6052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uiExpand="1" build="p"/>
      <p:bldP spid="233476" grpId="1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2339EE84-145B-6549-9B26-62E47911D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610600" cy="990600"/>
          </a:xfrm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ea typeface="+mj-ea"/>
                <a:cs typeface="+mj-cs"/>
              </a:rPr>
              <a:t>Pronunciation Time &amp; Memory Span</a:t>
            </a:r>
          </a:p>
        </p:txBody>
      </p:sp>
      <p:sp>
        <p:nvSpPr>
          <p:cNvPr id="233476" name="Rectangle 4">
            <a:extLst>
              <a:ext uri="{FF2B5EF4-FFF2-40B4-BE49-F238E27FC236}">
                <a16:creationId xmlns:a16="http://schemas.microsoft.com/office/drawing/2014/main" id="{28BF795E-DFE4-E34B-929C-B1B38EF4A9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7772400" cy="4724400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Read the following words.  When you have finished look away and try to remember them: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England, Burma, Greece, Spain, Iceland, Malta, Laos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Again read the words, look away and try to remember them: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Czechoslovakia, Switzerland, Nicaragua, Afghanistan, Venezuela, Philippines, Madagascar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>
              <a:ea typeface="ＭＳ Ｐゴシック" panose="020B0600070205080204" pitchFamily="34" charset="-128"/>
            </a:endParaRPr>
          </a:p>
        </p:txBody>
      </p:sp>
      <p:sp>
        <p:nvSpPr>
          <p:cNvPr id="159747" name="Slide Number Placeholder 5">
            <a:extLst>
              <a:ext uri="{FF2B5EF4-FFF2-40B4-BE49-F238E27FC236}">
                <a16:creationId xmlns:a16="http://schemas.microsoft.com/office/drawing/2014/main" id="{D37C7439-D75E-C144-A2C6-B32FD373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7FDD32-256A-7740-90FC-072144F6052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3EEFD014-63F2-7240-8082-726DFECDE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4582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ea typeface="+mj-ea"/>
                <a:cs typeface="+mj-cs"/>
              </a:rPr>
              <a:t>Memory Span and Pronunciation Rate</a:t>
            </a:r>
          </a:p>
        </p:txBody>
      </p:sp>
      <p:pic>
        <p:nvPicPr>
          <p:cNvPr id="163842" name="Picture 4">
            <a:extLst>
              <a:ext uri="{FF2B5EF4-FFF2-40B4-BE49-F238E27FC236}">
                <a16:creationId xmlns:a16="http://schemas.microsoft.com/office/drawing/2014/main" id="{E416A235-6AA2-B246-B06B-8A6227830D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295401"/>
            <a:ext cx="5791200" cy="4995863"/>
          </a:xfrm>
        </p:spPr>
      </p:pic>
      <p:sp>
        <p:nvSpPr>
          <p:cNvPr id="163843" name="Slide Number Placeholder 5">
            <a:extLst>
              <a:ext uri="{FF2B5EF4-FFF2-40B4-BE49-F238E27FC236}">
                <a16:creationId xmlns:a16="http://schemas.microsoft.com/office/drawing/2014/main" id="{811966B2-F61C-0D40-B408-150662D4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B69A6D-59A5-EA4C-B182-B6B9EA4D7B8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2">
            <a:extLst>
              <a:ext uri="{FF2B5EF4-FFF2-40B4-BE49-F238E27FC236}">
                <a16:creationId xmlns:a16="http://schemas.microsoft.com/office/drawing/2014/main" id="{4072CA15-D757-0F4E-91B3-DF187D821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Capacity of STM</a:t>
            </a:r>
          </a:p>
        </p:txBody>
      </p:sp>
      <p:sp>
        <p:nvSpPr>
          <p:cNvPr id="165890" name="Slide Number Placeholder 4">
            <a:extLst>
              <a:ext uri="{FF2B5EF4-FFF2-40B4-BE49-F238E27FC236}">
                <a16:creationId xmlns:a16="http://schemas.microsoft.com/office/drawing/2014/main" id="{3D1B6D1E-2ABE-A54F-9A17-7ACC4900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2DCCF5-9992-BF46-8708-DA24DD5D8B8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aphicFrame>
        <p:nvGraphicFramePr>
          <p:cNvPr id="165891" name="Object 2">
            <a:extLst>
              <a:ext uri="{FF2B5EF4-FFF2-40B4-BE49-F238E27FC236}">
                <a16:creationId xmlns:a16="http://schemas.microsoft.com/office/drawing/2014/main" id="{77248126-6D35-A64C-BA40-4775929CAF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95488"/>
          <a:ext cx="5487988" cy="387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4" name="Document" r:id="rId4" imgW="5486400" imgH="3873500" progId="Word.Document.8">
                  <p:embed/>
                </p:oleObj>
              </mc:Choice>
              <mc:Fallback>
                <p:oleObj name="Document" r:id="rId4" imgW="5486400" imgH="3873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95488"/>
                        <a:ext cx="5487988" cy="387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A456ACB-06E0-FE4B-A73A-BD018B417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Serial Position Effect Graph</a:t>
            </a:r>
          </a:p>
        </p:txBody>
      </p:sp>
      <p:pic>
        <p:nvPicPr>
          <p:cNvPr id="31746" name="Picture 4">
            <a:extLst>
              <a:ext uri="{FF2B5EF4-FFF2-40B4-BE49-F238E27FC236}">
                <a16:creationId xmlns:a16="http://schemas.microsoft.com/office/drawing/2014/main" id="{B185BB62-AA6F-1142-BB59-EB2F400D59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1" y="1371600"/>
            <a:ext cx="5610225" cy="4641850"/>
          </a:xfrm>
        </p:spPr>
      </p:pic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E5C93C5F-4DCB-FF4F-9228-AF559E11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D4D1E-A83C-E345-83AD-6E1A63333C8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2E460095-20FB-D143-AE34-464F6EBD5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505201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Recency Effect</a:t>
            </a: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1FD44BCE-F430-824C-B1C7-7CAABAC4A7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200" y="3352800"/>
            <a:ext cx="685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06998709-DBCF-F647-B7F9-52D2DD8A6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438401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Primacy Effect</a:t>
            </a:r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63689C39-6575-6A49-BDB0-18BEE5B94E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2667000"/>
            <a:ext cx="457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32450</TotalTime>
  <Words>2013</Words>
  <Application>Microsoft Macintosh PowerPoint</Application>
  <PresentationFormat>Widescreen</PresentationFormat>
  <Paragraphs>530</Paragraphs>
  <Slides>85</Slides>
  <Notes>77</Notes>
  <HiddenSlides>0</HiddenSlides>
  <MMClips>6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Times</vt:lpstr>
      <vt:lpstr>Office Theme</vt:lpstr>
      <vt:lpstr>Document</vt:lpstr>
      <vt:lpstr>The Memory System:Sensory Memory and  Short-Term or Working Memory</vt:lpstr>
      <vt:lpstr>General Plan</vt:lpstr>
      <vt:lpstr>William James</vt:lpstr>
      <vt:lpstr>Atkinson &amp; Shiffrin Model of Memory (1968)</vt:lpstr>
      <vt:lpstr>Properties of the Different Memory Stores</vt:lpstr>
      <vt:lpstr>Research on the A &amp; S Model</vt:lpstr>
      <vt:lpstr>Serial Position Effect Demo</vt:lpstr>
      <vt:lpstr>Serial Position Effect Results</vt:lpstr>
      <vt:lpstr>Serial Position Effect Graph</vt:lpstr>
      <vt:lpstr>Questions</vt:lpstr>
      <vt:lpstr>Rundus (1971)</vt:lpstr>
      <vt:lpstr>Serial Position Effect Graph - Psy 321 F2019</vt:lpstr>
      <vt:lpstr>Behavioral Neuroscience Evidence for the STM-LTM Distinction</vt:lpstr>
      <vt:lpstr>Behavioral Neuroscience Evidence for the STM-LTM Distinction</vt:lpstr>
      <vt:lpstr>Atkinson &amp; Shiffrin Model of Memory (1968)</vt:lpstr>
      <vt:lpstr>The Sensory Store</vt:lpstr>
      <vt:lpstr>Lightning</vt:lpstr>
      <vt:lpstr>How long does the lightning last?</vt:lpstr>
      <vt:lpstr>Lightning Demonstration</vt:lpstr>
      <vt:lpstr>Sensory Memory</vt:lpstr>
      <vt:lpstr>Why Do We Need Sensory Memory?</vt:lpstr>
      <vt:lpstr>Classic Studies on Iconic Memory</vt:lpstr>
      <vt:lpstr>A Tachistoscope</vt:lpstr>
      <vt:lpstr>Whole Report Procedure</vt:lpstr>
      <vt:lpstr>Tachistoscopic Display - Blank</vt:lpstr>
      <vt:lpstr>Fixation Point</vt:lpstr>
      <vt:lpstr>Tachistoscopic Letter Display 1</vt:lpstr>
      <vt:lpstr>Tachistoscopic Display Blank 2</vt:lpstr>
      <vt:lpstr>Partial Report Procedure</vt:lpstr>
      <vt:lpstr>Tachistoscopic Display Blank 2</vt:lpstr>
      <vt:lpstr>Fixation Point</vt:lpstr>
      <vt:lpstr>Tachistoscopic Letter Display 2</vt:lpstr>
      <vt:lpstr>Tachistoscopic Display Blank 2</vt:lpstr>
      <vt:lpstr>Tachistoscopic Letter Display 2</vt:lpstr>
      <vt:lpstr>Tachistoscopic Letter Display 2</vt:lpstr>
      <vt:lpstr>Tachistoscopic Letter Display 2</vt:lpstr>
      <vt:lpstr>Tachistoscopic Letter Display 2</vt:lpstr>
      <vt:lpstr>Schematic of Typical Sperling Exp</vt:lpstr>
      <vt:lpstr>Number of Letters Recalled as a Function of Technique &amp; Delay</vt:lpstr>
      <vt:lpstr>Examples of Iconic Memory in Our Everyday Experience</vt:lpstr>
      <vt:lpstr>Examples of Sensory Memory</vt:lpstr>
      <vt:lpstr>Demo: Unitary Perception from Fragments</vt:lpstr>
      <vt:lpstr>Videos &amp; Movies</vt:lpstr>
      <vt:lpstr>Auditory Sensory Memory</vt:lpstr>
      <vt:lpstr>An Echoic Memory Study</vt:lpstr>
      <vt:lpstr>Properties of the Different Memory Stores</vt:lpstr>
      <vt:lpstr>Short-Term Memory</vt:lpstr>
      <vt:lpstr>Properties of the Different Memory Stores</vt:lpstr>
      <vt:lpstr>Short-Term Memory</vt:lpstr>
      <vt:lpstr>Short Term Memory</vt:lpstr>
      <vt:lpstr>Trigrams</vt:lpstr>
      <vt:lpstr>Brown-Peterson Results</vt:lpstr>
      <vt:lpstr>STM--Nature of the code</vt:lpstr>
      <vt:lpstr>Wickelgren (1965)</vt:lpstr>
      <vt:lpstr>STM Capacity Limited</vt:lpstr>
      <vt:lpstr>Capacity of STM</vt:lpstr>
      <vt:lpstr>Listen to the following digit sequence and try to recall it when I say “Go”…</vt:lpstr>
      <vt:lpstr>By the way…</vt:lpstr>
      <vt:lpstr>Capacity of STM (cont.)</vt:lpstr>
      <vt:lpstr>SF DIGIT SPAN Experiment</vt:lpstr>
      <vt:lpstr>SF Digit Span Experiment – 3 Sessions</vt:lpstr>
      <vt:lpstr>SF’s Digit Span as a Function of Practice</vt:lpstr>
      <vt:lpstr>Do the SF results challenge the 7 plus or minus 2 idea about STM? </vt:lpstr>
      <vt:lpstr>SF’s Retrieval Structure</vt:lpstr>
      <vt:lpstr>Properties of the Different Memory Stores</vt:lpstr>
      <vt:lpstr>Revisions to the STM Idea</vt:lpstr>
      <vt:lpstr>Brown &amp; Peterson - Revisited</vt:lpstr>
      <vt:lpstr>Digit Probe Experiment: Waugh &amp; Norman (1965)</vt:lpstr>
      <vt:lpstr>Trial Type 1: Vary the Time While Holding the Number of Intervening Digits Constant </vt:lpstr>
      <vt:lpstr>Effect of Presentation Rate vs. Number of Interfering Items on Recall (Waugh &amp; Norman, 1965)</vt:lpstr>
      <vt:lpstr>Trial Type 2: Vary the Number of Intervening Digits While Holding Time Constant</vt:lpstr>
      <vt:lpstr>Effect of Presentation Rate vs. Number of Interfering Items on Recall (Waugh &amp; Norman, 1965)</vt:lpstr>
      <vt:lpstr>Properties of the Different Memory Stores</vt:lpstr>
      <vt:lpstr>Working Memory</vt:lpstr>
      <vt:lpstr>Baddeley Working Memory Model</vt:lpstr>
      <vt:lpstr>PowerPoint Presentation</vt:lpstr>
      <vt:lpstr>Reasoning Task with Letter Recall</vt:lpstr>
      <vt:lpstr>Reasoning Speed and Letter Recall</vt:lpstr>
      <vt:lpstr>Reasoning Times &amp; Letter Recall Results</vt:lpstr>
      <vt:lpstr>Bradimonte Et al. (1992)</vt:lpstr>
      <vt:lpstr>Brandimonte (1992)</vt:lpstr>
      <vt:lpstr>Pronunciation Time &amp; Memory Span</vt:lpstr>
      <vt:lpstr>Pronunciation Time &amp; Memory Span</vt:lpstr>
      <vt:lpstr>Memory Span and Pronunciation Rate</vt:lpstr>
      <vt:lpstr>Capacity of STM</vt:lpstr>
    </vt:vector>
  </TitlesOfParts>
  <Company>University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The Modal Memory System and Working Memory</dc:title>
  <dc:creator>College of Arts &amp; Sciences</dc:creator>
  <cp:lastModifiedBy>Robert Crutcher</cp:lastModifiedBy>
  <cp:revision>159</cp:revision>
  <cp:lastPrinted>2020-09-03T23:00:43Z</cp:lastPrinted>
  <dcterms:created xsi:type="dcterms:W3CDTF">2011-05-25T06:14:51Z</dcterms:created>
  <dcterms:modified xsi:type="dcterms:W3CDTF">2021-08-09T18:25:45Z</dcterms:modified>
</cp:coreProperties>
</file>