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91" r:id="rId5"/>
    <p:sldId id="289" r:id="rId6"/>
    <p:sldId id="316" r:id="rId7"/>
    <p:sldId id="299" r:id="rId8"/>
    <p:sldId id="259" r:id="rId9"/>
    <p:sldId id="302" r:id="rId10"/>
    <p:sldId id="303" r:id="rId11"/>
    <p:sldId id="305" r:id="rId12"/>
    <p:sldId id="313" r:id="rId13"/>
    <p:sldId id="309" r:id="rId14"/>
    <p:sldId id="317" r:id="rId15"/>
    <p:sldId id="260" r:id="rId16"/>
    <p:sldId id="277" r:id="rId17"/>
    <p:sldId id="295" r:id="rId18"/>
    <p:sldId id="262" r:id="rId19"/>
    <p:sldId id="292" r:id="rId20"/>
    <p:sldId id="278" r:id="rId21"/>
    <p:sldId id="298" r:id="rId22"/>
    <p:sldId id="285" r:id="rId23"/>
    <p:sldId id="286" r:id="rId24"/>
    <p:sldId id="264" r:id="rId25"/>
    <p:sldId id="265" r:id="rId26"/>
    <p:sldId id="266" r:id="rId27"/>
    <p:sldId id="267" r:id="rId28"/>
    <p:sldId id="268" r:id="rId29"/>
    <p:sldId id="269" r:id="rId30"/>
    <p:sldId id="279" r:id="rId31"/>
    <p:sldId id="296" r:id="rId32"/>
    <p:sldId id="270" r:id="rId33"/>
    <p:sldId id="271" r:id="rId34"/>
    <p:sldId id="287" r:id="rId35"/>
    <p:sldId id="280" r:id="rId36"/>
    <p:sldId id="272" r:id="rId37"/>
    <p:sldId id="281" r:id="rId38"/>
    <p:sldId id="273" r:id="rId39"/>
    <p:sldId id="274" r:id="rId40"/>
    <p:sldId id="282" r:id="rId41"/>
    <p:sldId id="283" r:id="rId42"/>
    <p:sldId id="275" r:id="rId43"/>
    <p:sldId id="318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5241"/>
    <a:srgbClr val="C6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/>
    <p:restoredTop sz="91020"/>
  </p:normalViewPr>
  <p:slideViewPr>
    <p:cSldViewPr>
      <p:cViewPr varScale="1">
        <p:scale>
          <a:sx n="112" d="100"/>
          <a:sy n="112" d="100"/>
        </p:scale>
        <p:origin x="106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CFB895-F741-014D-A6F9-D28E160C8D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98C18-BC2D-B443-83C6-CAE3318075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5E045917-4D18-B147-8B6A-9F4464A57248}" type="datetimeFigureOut">
              <a:rPr lang="en-US"/>
              <a:pPr>
                <a:defRPr/>
              </a:pPr>
              <a:t>8/10/21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61FFB-A44F-0B4C-9329-52B35D75FC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60688-26E6-4D43-BC73-B794935E37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D557A8B-6535-704C-833B-29DFF5A6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BDF818-7D1D-6746-AABD-9C90D69F11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9DA5D68-1AEF-7E4A-8408-1A4DBD8BD4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9871616-63C1-B24F-AC1D-330266622E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E0C1B420-C028-F24C-B94A-A0B098008A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53D83C66-990A-2D4F-B17C-12759FEF7C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4EBA9E33-2E44-6044-91DF-D77CE6AD6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80442F72-FEC6-DC43-8F43-C52B388D1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947736E5-102E-114B-A0FF-368E0D132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F506D42-CAC1-4446-966B-E2D535463173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1A7746E-27EB-B649-9471-7F4010995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52F66BD-C229-C743-A1F4-E5BE4B0B0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30B97A31-3B16-3243-81CE-4E4D89BB5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8812C91-FDDB-4446-B7D0-C8BC59134834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01AB7D4-AC24-3046-AE43-3AD9196D5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89C8A51-DC4B-FB48-B4E6-5015A5FA5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F508F786-49AD-054B-9663-59B3B2045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6B9C93A-8464-F345-A9DA-2F1C0712DF8E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3D9A658-8CA3-CF4F-8813-FDD540108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62278E8-B102-D440-B152-98882972D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D0EF9299-6568-8941-ADEB-7F978A439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6A65ED6-0287-7344-ACF2-CDA5301D02AF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6DF2391-FF1B-F446-832A-E95B49AF3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1B8DA3B-C677-2846-8671-895B9BACB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875352D5-88C2-C940-9FC2-AEEDE879E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83F44DC-C10B-CB48-8FE9-ADC6186356FE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B242FB3-2FD9-9E48-B31C-0D65880F5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BA93884-9980-CE4D-9FA0-1EBDD1C97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01E4247-6D99-534C-A777-AB147AB98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7C1B71B-2D1A-9248-83DF-9BD0F9365C04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7E22A6A-36D0-5E4F-9DB0-06F649358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74DEA8-EEEA-8442-8BD7-7A4CE762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397D8CD-942C-2546-8B95-BFD42988D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EAF8C82-20D4-B64A-97FC-2FDC42B4CB6E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3E265E6-A546-4F44-8893-1B4B9C3E1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7205E02-BC9B-EA41-B103-3A6198ABD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E5B53658-8457-424E-8422-F8E1997A2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9F64BB0-3AEF-F048-B101-B3871DA91708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8B3D392-C27B-C247-B35F-9B2A720F52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39F8935-DE35-3947-81F9-65F49D95B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A5EAF0C2-7EF3-824F-9919-1C14B67ED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21516E4-2299-FC41-8CAC-6E728430A012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9B865F1C-E369-7F46-A733-4633CA35F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54EAB71-2116-3C40-92DA-7F8A7599F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F481D51-2D30-A848-9AFE-570334CA3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C073087-CC9E-E841-B906-0CBD7CBCD713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CD797FA-5742-8641-B02E-2FBA9DCDB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C68C9F8-68C6-4D47-8F28-CF130DD72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51ECB68A-B7E3-2843-B226-91754BD8B8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C89F017-417A-2841-A09E-9425F0A34070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3FA10695-6ED7-2742-8D21-6C9EA76F4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9FF6486-F8DF-AA45-87F4-659AEEBFE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FB97425-78BE-C94C-9860-3FB7611D8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D603227-02CD-AF4A-98EA-940101487A63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C730144-E565-5F42-9B5B-965D07C9A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58DC356-0589-FE46-8BBD-DB592188A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DF778B7-4F2B-CC45-B95C-C54511A26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5DE9546-6963-134B-B343-25AF284BA1C9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100F3B2-C612-CE44-BF2C-A8AD786F9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3D4168D-D2CB-6946-A1A2-424B1814E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1B0F01A7-C6CE-414F-9CC3-65CC973F4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66B7E5F1-0BB4-C140-834C-17D3EAE13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29D53A95-7A00-9B42-A97B-A0890DF25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E31C842-4AA4-5F42-A367-AFDA679C890A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ECB90C51-8E25-2C44-A4B8-05C611203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CF015B9-0B59-9B4B-B39B-98621F33FF67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8E3B2CF-F9C9-7745-938F-177F55E9A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73A1302-74DF-C444-B0E1-742A557D2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45141663-4CCA-DE4C-9563-8F838E52B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0DE7BF7-E9C5-C647-9F51-6B38136481C1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9301C4C-14D4-464F-95ED-44E6D4A0A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71E9E2B-FC2A-B24C-827F-CD195C54B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EB6C5A0-DA6C-9C45-B16B-2DC856981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3B63253-D722-A343-B80A-06CAB3BAA8BE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E7F5DA1-5108-9247-B02D-E7EF413C2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36C85A0-B2F9-514D-B78E-A91D95FED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5F783902-DAAE-3C49-B800-F2CD230D9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6C28D1B-4F1C-8140-9DB5-98ACEA87A0FF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4130B5D-6A55-2A4B-B592-2493DF1ED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CDC08BB-B4BD-504B-8C8C-FA2443949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9EF22ADB-40E1-C340-AE5D-9AA2C8964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E6CFE59-A1F2-C246-A176-CD7C8C1F0D1A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32BC8B0-3B65-044B-9BF9-AAE9DC7BB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6BD0789-70FB-FB44-8427-89247CC3B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FD48F112-AF36-EA4B-AA67-5C071FE18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9210BA1-D073-0643-AB5F-6CA2F064C624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D2B1AD35-2B69-2442-8B8F-21B1CF312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60CB3E2-925E-6D44-91B8-AAE03996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8BE27B5C-309B-C047-97B3-5ACC18C9F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A18C611-7F6D-E249-8717-633A7C60AF7D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CCF49965-EF22-0E42-8732-2FAD07A00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F254B12-85F2-9C4B-A275-F65A666AE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55BE3015-973B-6643-BB66-39E5B5C59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EA9A3AA-AE1D-4F49-84C1-0B10F22CB320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BAC384F-6751-694A-A29D-6C1642F37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CAE6E15-E696-D543-A4F4-73FED9E03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D0348498-98C0-B947-9164-B737D2337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45FD269-A34A-8149-A374-FAE6B9697B6F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FA8C4E6-18CD-C346-9A00-4D31D65A46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068D476-0416-0646-8D11-137BB393D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0E30D95-61D8-B042-B926-1B470734B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A07A87B-9BF6-2647-89DA-A7D02BB96615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36E9E70A-5010-F64C-B2DF-803BA9108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2C25037-37F2-6943-9B05-2D338510E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5D44DBDA-72F4-6440-8643-34C3FAE0A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B3D29C4-A520-F34E-A21A-C5DACC916E04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C7CBB12-3981-9749-A734-244A8BD15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D1C5451-B948-8546-BD13-E5922ECF3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A1352939-B475-A34F-8120-DEBE2BD38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7CA5152-B02A-6D4F-A476-7719F1385805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B46595CB-887C-7C40-824F-1CC9D95E6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9D899C-858E-4943-BCF2-8F573CFDA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FD48F112-AF36-EA4B-AA67-5C071FE18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9210BA1-D073-0643-AB5F-6CA2F064C624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D2B1AD35-2B69-2442-8B8F-21B1CF312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60CB3E2-925E-6D44-91B8-AAE039965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46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07FE99BF-A68E-984D-97E7-D808B78B3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6B8DB187-398E-FD45-993A-0E8302BE1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FBA9D75-D123-B94A-A9CF-A8AB9EE69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A9CDC08-7F59-BC4C-BEEE-8F78A76E28D7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339E79E-A07D-B544-8A20-F8A7790A8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3A88953-3B7C-7247-A1B0-85B98C6B3D5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BF7F62F-5D4D-A54F-8444-D6DF91163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8971AD7-134B-E941-B65C-08D655E64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339E79E-A07D-B544-8A20-F8A7790A8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3A88953-3B7C-7247-A1B0-85B98C6B3D5B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BF7F62F-5D4D-A54F-8444-D6DF91163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8971AD7-134B-E941-B65C-08D655E64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8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1FB8981-BFE7-FF42-8868-05FE41ED5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115D0E-23D4-BF46-95CA-3F65C89A5C4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02E427E-BC4B-A94C-BCE9-C9EEA8B77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AE6F447-412F-424B-BCB6-08C84166E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CCE89F25-730A-5D48-8164-91074B2C85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6FA3BCF-89BA-A749-86ED-EDB7BFFC1CA9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B00161F-4378-B240-8369-AD7213039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322574C-4B1C-A148-B47A-845230850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A60B6BE-107F-1448-A358-444CBB266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70F2073-11CE-E04C-9F1E-903620119AC6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390C9DA-9529-9941-9411-1754A47AF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B5159D9-F380-AF40-B07E-63CA284BF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1524000"/>
            <a:ext cx="9652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95B926-2EE8-5645-A06A-A4048B12B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4DE40-B44D-C74C-AD0B-73E8955C9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EC0508-AFF7-314F-8772-763CD6282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0A42F-E6D7-9D4A-B726-28AC385AA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05919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17526C-7E3E-7342-B89B-A372A92FF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B45C27-8667-9048-B384-5AC18667CA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561BD2-6D5D-6147-9B1E-F4533590F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0AF9-DE51-754B-AA01-65EAA7067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72991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AE7D2-2D00-9942-BC81-906B72CA2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7973C-E8A5-C54E-9EC1-C00A6F32E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DDCC74-F859-5F47-B136-A10D44E24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A953-689C-5343-B24F-60BA7DF8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31771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D0B52D-D8B4-2E48-9AD7-A725085C7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1D9F33-8CD0-F944-B827-BE7949810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82A2C6-F90E-A648-BEA8-69301FF1C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8989-23ED-3E48-A21C-A2789CFF0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232670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2416969" y="276820"/>
            <a:ext cx="7358063" cy="1393032"/>
          </a:xfrm>
          <a:prstGeom prst="rect">
            <a:avLst/>
          </a:prstGeom>
          <a:effectLst>
            <a:outerShdw blurRad="25400" dist="25400" dir="2700000" rotWithShape="0">
              <a:srgbClr val="FFFFFF">
                <a:alpha val="75000"/>
              </a:srgbClr>
            </a:outerShdw>
          </a:effectLst>
        </p:spPr>
        <p:txBody>
          <a:bodyPr lIns="71437" tIns="71437" rIns="71437" bIns="71437">
            <a:noAutofit/>
          </a:bodyPr>
          <a:lstStyle>
            <a:lvl1pPr algn="ctr" defTabSz="321469">
              <a:defRPr sz="4500"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16969" y="1750219"/>
            <a:ext cx="7358063" cy="4464844"/>
          </a:xfrm>
          <a:prstGeom prst="rect">
            <a:avLst/>
          </a:prstGeom>
          <a:effectLst>
            <a:outerShdw blurRad="25400" dist="25400" dir="2700000" rotWithShape="0">
              <a:srgbClr val="FFFFFF">
                <a:alpha val="75000"/>
              </a:srgbClr>
            </a:outerShdw>
          </a:effectLst>
        </p:spPr>
        <p:txBody>
          <a:bodyPr lIns="71437" tIns="71437" rIns="71437" bIns="71437">
            <a:noAutofit/>
          </a:bodyPr>
          <a:lstStyle>
            <a:lvl1pPr marL="401732" indent="-257799" defTabSz="321469">
              <a:spcBef>
                <a:spcPts val="2300"/>
              </a:spcBef>
              <a:buSzPct val="125000"/>
              <a:buChar char="•"/>
              <a:defRPr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657849" indent="-257799" defTabSz="321469">
              <a:spcBef>
                <a:spcPts val="2300"/>
              </a:spcBef>
              <a:buSzPct val="125000"/>
              <a:buChar char="•"/>
              <a:defRPr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918199" indent="-257799" defTabSz="321469">
              <a:spcBef>
                <a:spcPts val="2300"/>
              </a:spcBef>
              <a:buSzPct val="125000"/>
              <a:buChar char="•"/>
              <a:defRPr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1178549" indent="-257799" defTabSz="321469">
              <a:spcBef>
                <a:spcPts val="2300"/>
              </a:spcBef>
              <a:buSzPct val="125000"/>
              <a:buChar char="•"/>
              <a:defRPr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1438899" indent="-257799" defTabSz="321469">
              <a:spcBef>
                <a:spcPts val="2300"/>
              </a:spcBef>
              <a:buSzPct val="125000"/>
              <a:buChar char="•"/>
              <a:defRPr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0902" y="6518573"/>
            <a:ext cx="275908" cy="312738"/>
          </a:xfrm>
          <a:prstGeom prst="rect">
            <a:avLst/>
          </a:prstGeom>
          <a:effectLst>
            <a:outerShdw blurRad="25400" dist="25400" dir="2700000" rotWithShape="0">
              <a:srgbClr val="FFFFFF">
                <a:alpha val="75000"/>
              </a:srgbClr>
            </a:outerShdw>
          </a:effectLst>
        </p:spPr>
        <p:txBody>
          <a:bodyPr lIns="71437" tIns="71437" rIns="71437" bIns="71437" anchor="ctr"/>
          <a:lstStyle>
            <a:lvl1pPr defTabSz="321469">
              <a:defRPr sz="1600"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6413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F811A2-58E4-164A-BEA6-488EBF97D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DB5CCD-BA4C-3C49-B48E-055C16C2C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BD2895-253F-9243-8505-9E0068EAF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B217-8334-C34A-9227-197BFEE1C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651247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22ABC-6E2D-E749-812C-E0AB4729C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1A32AF-49E7-1242-9340-C1879F159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7F0D4-14BC-0940-8816-E2F9C9E18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F964-6642-BA41-B4DC-01E925ADE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556797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2786E-BF81-3748-9C41-82B84A11D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CFDAD-CCFD-9941-B42F-F1DA15EF4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AA7AE-EC9E-2C4C-B342-7D5B2DC5D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23E2-3358-5349-9CD7-ADF50A9F3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80500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587573-D32C-8740-9545-5ACE4E968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3B1AB2-C910-A343-9EEE-8E293C74F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220614-023F-8E41-83B1-5BFCC3A6A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FD68-AF7A-524C-B5EF-CB0AC12562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18556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524787-7234-F644-8262-0583292A2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2239C5-76B4-9E45-BEEE-BD355D02F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7C6B3D-CDCB-884F-9ABF-9EC2FDA93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2FAE-FF8C-3C4F-9392-2E67FDE0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075953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5E1420-D028-034A-A14B-35677D874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654F37-B039-2A4F-89FA-F6282DBC6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6912F3-27DB-D844-B867-90138763A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8206-029F-C141-AB65-B0FF1D93D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192857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95B0E-5764-174F-ABB6-D1CBCDF3D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DDEB6-85F7-824C-9A3F-7E52872D08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87B26-5C14-0E45-A9AF-4662915C2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7D24-ECCB-8444-847E-D34A9591F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07405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27E33-A5B3-4147-B367-51596320F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88571-CF8E-D342-BA93-ED808C4E2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643A3-C1B5-5540-A01E-52F333622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01DC-8582-6547-9A9D-EB4B538D1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100030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0E9ED7-DBBA-8844-9EE1-7D616DB91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39BEB6-FD5E-9943-9F91-7391EE0EB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47EC6743-069C-9043-A344-AAE65D4808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4A333433-2E1E-DC4E-916F-047EA42431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57042648-78D4-934B-84E4-69E0CD0492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68DD2DAF-4FF5-DE4E-BF5B-137873869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C255A1E-6286-674D-BFE4-1D3C822D8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94488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Improving Memory: Memory Strategies and Metacognition</a:t>
            </a:r>
            <a:endParaRPr lang="en-US" altLang="en-US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BD729A1-0C54-B940-AD40-13FEE244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0900" y="1676400"/>
            <a:ext cx="5410200" cy="4865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Memory Strategies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Previous Chapters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Practice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Imagery Mnemonics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Organizational Mnemonics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Multimodal Approach</a:t>
            </a:r>
          </a:p>
          <a:p>
            <a:pPr lvl="1"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altLang="en-US" sz="2400" dirty="0"/>
              <a:t>Prospective 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Metacognition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Metamemory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Metacomprehension</a:t>
            </a: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D9E14-94AE-DD48-8C43-967C89AF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4CBC239-AB4A-B748-B9E8-5B83FF182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2737" y="304800"/>
            <a:ext cx="9026525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Interactive Visual Imagery Mnemonics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03E00ED-9D16-2840-9226-F26D10734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8736" y="2514600"/>
            <a:ext cx="4454525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Keyword Method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Method of Loci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>
                <a:solidFill>
                  <a:schemeClr val="bg2"/>
                </a:solidFill>
              </a:rPr>
              <a:t>The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Pegword</a:t>
            </a:r>
            <a:r>
              <a:rPr lang="en-US" altLang="en-US" sz="2800" dirty="0">
                <a:solidFill>
                  <a:srgbClr val="FF0000"/>
                </a:solidFill>
              </a:rPr>
              <a:t> Method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28706-9F8E-7C4A-B20E-C77FE73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303642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Keyword Method"/>
          <p:cNvSpPr txBox="1">
            <a:spLocks noGrp="1"/>
          </p:cNvSpPr>
          <p:nvPr>
            <p:ph type="title"/>
          </p:nvPr>
        </p:nvSpPr>
        <p:spPr>
          <a:xfrm>
            <a:off x="2416969" y="410766"/>
            <a:ext cx="7358063" cy="892969"/>
          </a:xfrm>
          <a:prstGeom prst="rect">
            <a:avLst/>
          </a:prstGeom>
        </p:spPr>
        <p:txBody>
          <a:bodyPr/>
          <a:lstStyle/>
          <a:p>
            <a:r>
              <a:t>Keyword Method</a:t>
            </a:r>
          </a:p>
        </p:txBody>
      </p:sp>
      <p:pic>
        <p:nvPicPr>
          <p:cNvPr id="129" name="dog3-jpeg.jpg" descr="dog3-jpeg.jpg"/>
          <p:cNvPicPr>
            <a:picLocks noChangeAspect="1"/>
          </p:cNvPicPr>
          <p:nvPr/>
        </p:nvPicPr>
        <p:blipFill>
          <a:blip r:embed="rId2"/>
          <a:srcRect l="9883" t="8281" r="6725" b="6422"/>
          <a:stretch>
            <a:fillRect/>
          </a:stretch>
        </p:blipFill>
        <p:spPr>
          <a:xfrm>
            <a:off x="6713034" y="3109001"/>
            <a:ext cx="1205509" cy="654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81" y="0"/>
                </a:moveTo>
                <a:lnTo>
                  <a:pt x="8917" y="7"/>
                </a:lnTo>
                <a:lnTo>
                  <a:pt x="8821" y="144"/>
                </a:lnTo>
                <a:lnTo>
                  <a:pt x="8729" y="380"/>
                </a:lnTo>
                <a:lnTo>
                  <a:pt x="8619" y="734"/>
                </a:lnTo>
                <a:lnTo>
                  <a:pt x="8533" y="872"/>
                </a:lnTo>
                <a:lnTo>
                  <a:pt x="8462" y="813"/>
                </a:lnTo>
                <a:lnTo>
                  <a:pt x="8395" y="557"/>
                </a:lnTo>
                <a:lnTo>
                  <a:pt x="8313" y="275"/>
                </a:lnTo>
                <a:lnTo>
                  <a:pt x="8213" y="131"/>
                </a:lnTo>
                <a:lnTo>
                  <a:pt x="8135" y="151"/>
                </a:lnTo>
                <a:lnTo>
                  <a:pt x="8100" y="360"/>
                </a:lnTo>
                <a:lnTo>
                  <a:pt x="8036" y="780"/>
                </a:lnTo>
                <a:lnTo>
                  <a:pt x="7883" y="1448"/>
                </a:lnTo>
                <a:lnTo>
                  <a:pt x="7609" y="2267"/>
                </a:lnTo>
                <a:lnTo>
                  <a:pt x="7200" y="3015"/>
                </a:lnTo>
                <a:lnTo>
                  <a:pt x="6958" y="3342"/>
                </a:lnTo>
                <a:lnTo>
                  <a:pt x="6638" y="3716"/>
                </a:lnTo>
                <a:lnTo>
                  <a:pt x="6265" y="4116"/>
                </a:lnTo>
                <a:lnTo>
                  <a:pt x="5860" y="4522"/>
                </a:lnTo>
                <a:lnTo>
                  <a:pt x="5447" y="4902"/>
                </a:lnTo>
                <a:lnTo>
                  <a:pt x="5045" y="5243"/>
                </a:lnTo>
                <a:lnTo>
                  <a:pt x="4686" y="5525"/>
                </a:lnTo>
                <a:lnTo>
                  <a:pt x="4384" y="5715"/>
                </a:lnTo>
                <a:lnTo>
                  <a:pt x="3964" y="5944"/>
                </a:lnTo>
                <a:lnTo>
                  <a:pt x="3584" y="6147"/>
                </a:lnTo>
                <a:lnTo>
                  <a:pt x="3303" y="6285"/>
                </a:lnTo>
                <a:lnTo>
                  <a:pt x="3122" y="6344"/>
                </a:lnTo>
                <a:lnTo>
                  <a:pt x="2994" y="6422"/>
                </a:lnTo>
                <a:lnTo>
                  <a:pt x="2841" y="6599"/>
                </a:lnTo>
                <a:lnTo>
                  <a:pt x="2667" y="6783"/>
                </a:lnTo>
                <a:lnTo>
                  <a:pt x="2478" y="6678"/>
                </a:lnTo>
                <a:lnTo>
                  <a:pt x="2201" y="6632"/>
                </a:lnTo>
                <a:lnTo>
                  <a:pt x="2094" y="7124"/>
                </a:lnTo>
                <a:lnTo>
                  <a:pt x="2130" y="7373"/>
                </a:lnTo>
                <a:lnTo>
                  <a:pt x="2261" y="7412"/>
                </a:lnTo>
                <a:lnTo>
                  <a:pt x="2354" y="7432"/>
                </a:lnTo>
                <a:lnTo>
                  <a:pt x="2432" y="7556"/>
                </a:lnTo>
                <a:lnTo>
                  <a:pt x="2510" y="7831"/>
                </a:lnTo>
                <a:lnTo>
                  <a:pt x="2610" y="8316"/>
                </a:lnTo>
                <a:lnTo>
                  <a:pt x="2720" y="9037"/>
                </a:lnTo>
                <a:lnTo>
                  <a:pt x="2741" y="9463"/>
                </a:lnTo>
                <a:lnTo>
                  <a:pt x="2674" y="9601"/>
                </a:lnTo>
                <a:lnTo>
                  <a:pt x="2507" y="9443"/>
                </a:lnTo>
                <a:lnTo>
                  <a:pt x="2180" y="9273"/>
                </a:lnTo>
                <a:lnTo>
                  <a:pt x="1771" y="9378"/>
                </a:lnTo>
                <a:lnTo>
                  <a:pt x="1351" y="9725"/>
                </a:lnTo>
                <a:lnTo>
                  <a:pt x="981" y="10263"/>
                </a:lnTo>
                <a:lnTo>
                  <a:pt x="597" y="11042"/>
                </a:lnTo>
                <a:lnTo>
                  <a:pt x="327" y="11619"/>
                </a:lnTo>
                <a:lnTo>
                  <a:pt x="160" y="12039"/>
                </a:lnTo>
                <a:lnTo>
                  <a:pt x="71" y="12347"/>
                </a:lnTo>
                <a:lnTo>
                  <a:pt x="0" y="13375"/>
                </a:lnTo>
                <a:lnTo>
                  <a:pt x="135" y="14437"/>
                </a:lnTo>
                <a:lnTo>
                  <a:pt x="334" y="15001"/>
                </a:lnTo>
                <a:lnTo>
                  <a:pt x="640" y="15617"/>
                </a:lnTo>
                <a:lnTo>
                  <a:pt x="949" y="16108"/>
                </a:lnTo>
                <a:lnTo>
                  <a:pt x="1173" y="16305"/>
                </a:lnTo>
                <a:lnTo>
                  <a:pt x="1401" y="16233"/>
                </a:lnTo>
                <a:lnTo>
                  <a:pt x="1756" y="16075"/>
                </a:lnTo>
                <a:lnTo>
                  <a:pt x="2336" y="15859"/>
                </a:lnTo>
                <a:lnTo>
                  <a:pt x="2926" y="15781"/>
                </a:lnTo>
                <a:lnTo>
                  <a:pt x="3481" y="15833"/>
                </a:lnTo>
                <a:lnTo>
                  <a:pt x="3940" y="16023"/>
                </a:lnTo>
                <a:lnTo>
                  <a:pt x="4281" y="16200"/>
                </a:lnTo>
                <a:lnTo>
                  <a:pt x="4612" y="16292"/>
                </a:lnTo>
                <a:lnTo>
                  <a:pt x="4889" y="16292"/>
                </a:lnTo>
                <a:lnTo>
                  <a:pt x="5063" y="16200"/>
                </a:lnTo>
                <a:lnTo>
                  <a:pt x="5170" y="15997"/>
                </a:lnTo>
                <a:lnTo>
                  <a:pt x="5312" y="15650"/>
                </a:lnTo>
                <a:lnTo>
                  <a:pt x="5493" y="15302"/>
                </a:lnTo>
                <a:lnTo>
                  <a:pt x="5696" y="15197"/>
                </a:lnTo>
                <a:lnTo>
                  <a:pt x="5870" y="15138"/>
                </a:lnTo>
                <a:lnTo>
                  <a:pt x="5998" y="14994"/>
                </a:lnTo>
                <a:lnTo>
                  <a:pt x="6037" y="14791"/>
                </a:lnTo>
                <a:lnTo>
                  <a:pt x="5838" y="14935"/>
                </a:lnTo>
                <a:lnTo>
                  <a:pt x="5689" y="15001"/>
                </a:lnTo>
                <a:lnTo>
                  <a:pt x="5543" y="14843"/>
                </a:lnTo>
                <a:lnTo>
                  <a:pt x="5440" y="14601"/>
                </a:lnTo>
                <a:lnTo>
                  <a:pt x="5397" y="14352"/>
                </a:lnTo>
                <a:lnTo>
                  <a:pt x="5298" y="14070"/>
                </a:lnTo>
                <a:lnTo>
                  <a:pt x="5006" y="13729"/>
                </a:lnTo>
                <a:lnTo>
                  <a:pt x="4612" y="13362"/>
                </a:lnTo>
                <a:lnTo>
                  <a:pt x="5227" y="12307"/>
                </a:lnTo>
                <a:lnTo>
                  <a:pt x="5486" y="11835"/>
                </a:lnTo>
                <a:lnTo>
                  <a:pt x="5746" y="11331"/>
                </a:lnTo>
                <a:lnTo>
                  <a:pt x="5977" y="10846"/>
                </a:lnTo>
                <a:lnTo>
                  <a:pt x="6140" y="10446"/>
                </a:lnTo>
                <a:lnTo>
                  <a:pt x="6315" y="10020"/>
                </a:lnTo>
                <a:lnTo>
                  <a:pt x="6496" y="9679"/>
                </a:lnTo>
                <a:lnTo>
                  <a:pt x="6716" y="9371"/>
                </a:lnTo>
                <a:lnTo>
                  <a:pt x="7008" y="9044"/>
                </a:lnTo>
                <a:lnTo>
                  <a:pt x="7268" y="8782"/>
                </a:lnTo>
                <a:lnTo>
                  <a:pt x="7456" y="8624"/>
                </a:lnTo>
                <a:lnTo>
                  <a:pt x="7577" y="8572"/>
                </a:lnTo>
                <a:lnTo>
                  <a:pt x="7641" y="8611"/>
                </a:lnTo>
                <a:lnTo>
                  <a:pt x="7701" y="8867"/>
                </a:lnTo>
                <a:lnTo>
                  <a:pt x="7787" y="9404"/>
                </a:lnTo>
                <a:lnTo>
                  <a:pt x="7897" y="10204"/>
                </a:lnTo>
                <a:lnTo>
                  <a:pt x="8028" y="11259"/>
                </a:lnTo>
                <a:lnTo>
                  <a:pt x="8096" y="12202"/>
                </a:lnTo>
                <a:lnTo>
                  <a:pt x="8103" y="13310"/>
                </a:lnTo>
                <a:lnTo>
                  <a:pt x="8057" y="14417"/>
                </a:lnTo>
                <a:lnTo>
                  <a:pt x="7961" y="15342"/>
                </a:lnTo>
                <a:lnTo>
                  <a:pt x="7868" y="15826"/>
                </a:lnTo>
                <a:lnTo>
                  <a:pt x="7726" y="16495"/>
                </a:lnTo>
                <a:lnTo>
                  <a:pt x="7548" y="17255"/>
                </a:lnTo>
                <a:lnTo>
                  <a:pt x="7356" y="18015"/>
                </a:lnTo>
                <a:lnTo>
                  <a:pt x="7147" y="18815"/>
                </a:lnTo>
                <a:lnTo>
                  <a:pt x="6990" y="19418"/>
                </a:lnTo>
                <a:lnTo>
                  <a:pt x="6887" y="19850"/>
                </a:lnTo>
                <a:lnTo>
                  <a:pt x="6827" y="20139"/>
                </a:lnTo>
                <a:lnTo>
                  <a:pt x="6805" y="20322"/>
                </a:lnTo>
                <a:lnTo>
                  <a:pt x="6859" y="20479"/>
                </a:lnTo>
                <a:lnTo>
                  <a:pt x="6923" y="20512"/>
                </a:lnTo>
                <a:lnTo>
                  <a:pt x="7179" y="20591"/>
                </a:lnTo>
                <a:lnTo>
                  <a:pt x="7438" y="20584"/>
                </a:lnTo>
                <a:lnTo>
                  <a:pt x="7662" y="20506"/>
                </a:lnTo>
                <a:lnTo>
                  <a:pt x="7815" y="20361"/>
                </a:lnTo>
                <a:lnTo>
                  <a:pt x="7943" y="20204"/>
                </a:lnTo>
                <a:lnTo>
                  <a:pt x="7996" y="20394"/>
                </a:lnTo>
                <a:lnTo>
                  <a:pt x="8028" y="20538"/>
                </a:lnTo>
                <a:lnTo>
                  <a:pt x="8100" y="20610"/>
                </a:lnTo>
                <a:lnTo>
                  <a:pt x="8228" y="20637"/>
                </a:lnTo>
                <a:lnTo>
                  <a:pt x="8444" y="20617"/>
                </a:lnTo>
                <a:lnTo>
                  <a:pt x="8729" y="20558"/>
                </a:lnTo>
                <a:lnTo>
                  <a:pt x="8896" y="20355"/>
                </a:lnTo>
                <a:lnTo>
                  <a:pt x="9003" y="19870"/>
                </a:lnTo>
                <a:lnTo>
                  <a:pt x="9113" y="18939"/>
                </a:lnTo>
                <a:lnTo>
                  <a:pt x="9237" y="17858"/>
                </a:lnTo>
                <a:lnTo>
                  <a:pt x="9358" y="16862"/>
                </a:lnTo>
                <a:lnTo>
                  <a:pt x="9479" y="15971"/>
                </a:lnTo>
                <a:lnTo>
                  <a:pt x="9596" y="15191"/>
                </a:lnTo>
                <a:lnTo>
                  <a:pt x="9707" y="14542"/>
                </a:lnTo>
                <a:lnTo>
                  <a:pt x="9803" y="14044"/>
                </a:lnTo>
                <a:lnTo>
                  <a:pt x="9888" y="13716"/>
                </a:lnTo>
                <a:lnTo>
                  <a:pt x="9959" y="13579"/>
                </a:lnTo>
                <a:lnTo>
                  <a:pt x="10087" y="13566"/>
                </a:lnTo>
                <a:lnTo>
                  <a:pt x="10361" y="13605"/>
                </a:lnTo>
                <a:lnTo>
                  <a:pt x="10734" y="13677"/>
                </a:lnTo>
                <a:lnTo>
                  <a:pt x="11168" y="13782"/>
                </a:lnTo>
                <a:lnTo>
                  <a:pt x="11733" y="13913"/>
                </a:lnTo>
                <a:lnTo>
                  <a:pt x="12181" y="13985"/>
                </a:lnTo>
                <a:lnTo>
                  <a:pt x="12565" y="13998"/>
                </a:lnTo>
                <a:lnTo>
                  <a:pt x="12942" y="13959"/>
                </a:lnTo>
                <a:lnTo>
                  <a:pt x="13838" y="13815"/>
                </a:lnTo>
                <a:lnTo>
                  <a:pt x="14617" y="13697"/>
                </a:lnTo>
                <a:lnTo>
                  <a:pt x="15275" y="13605"/>
                </a:lnTo>
                <a:lnTo>
                  <a:pt x="15819" y="13539"/>
                </a:lnTo>
                <a:lnTo>
                  <a:pt x="16242" y="13500"/>
                </a:lnTo>
                <a:lnTo>
                  <a:pt x="16555" y="13480"/>
                </a:lnTo>
                <a:lnTo>
                  <a:pt x="16750" y="13493"/>
                </a:lnTo>
                <a:lnTo>
                  <a:pt x="16832" y="13526"/>
                </a:lnTo>
                <a:lnTo>
                  <a:pt x="16864" y="13703"/>
                </a:lnTo>
                <a:lnTo>
                  <a:pt x="16903" y="14083"/>
                </a:lnTo>
                <a:lnTo>
                  <a:pt x="16939" y="14608"/>
                </a:lnTo>
                <a:lnTo>
                  <a:pt x="16967" y="15224"/>
                </a:lnTo>
                <a:lnTo>
                  <a:pt x="16996" y="15944"/>
                </a:lnTo>
                <a:lnTo>
                  <a:pt x="17035" y="16737"/>
                </a:lnTo>
                <a:lnTo>
                  <a:pt x="17074" y="17517"/>
                </a:lnTo>
                <a:lnTo>
                  <a:pt x="17109" y="18173"/>
                </a:lnTo>
                <a:lnTo>
                  <a:pt x="17141" y="18789"/>
                </a:lnTo>
                <a:lnTo>
                  <a:pt x="17163" y="19437"/>
                </a:lnTo>
                <a:lnTo>
                  <a:pt x="17173" y="20040"/>
                </a:lnTo>
                <a:lnTo>
                  <a:pt x="17170" y="20525"/>
                </a:lnTo>
                <a:lnTo>
                  <a:pt x="17148" y="21495"/>
                </a:lnTo>
                <a:lnTo>
                  <a:pt x="17522" y="21567"/>
                </a:lnTo>
                <a:lnTo>
                  <a:pt x="17927" y="21600"/>
                </a:lnTo>
                <a:lnTo>
                  <a:pt x="18372" y="21587"/>
                </a:lnTo>
                <a:lnTo>
                  <a:pt x="18745" y="21534"/>
                </a:lnTo>
                <a:lnTo>
                  <a:pt x="18930" y="21449"/>
                </a:lnTo>
                <a:lnTo>
                  <a:pt x="18944" y="21259"/>
                </a:lnTo>
                <a:lnTo>
                  <a:pt x="18948" y="20814"/>
                </a:lnTo>
                <a:lnTo>
                  <a:pt x="18937" y="20178"/>
                </a:lnTo>
                <a:lnTo>
                  <a:pt x="18916" y="19418"/>
                </a:lnTo>
                <a:lnTo>
                  <a:pt x="18852" y="17517"/>
                </a:lnTo>
                <a:lnTo>
                  <a:pt x="18809" y="15971"/>
                </a:lnTo>
                <a:lnTo>
                  <a:pt x="18798" y="14725"/>
                </a:lnTo>
                <a:lnTo>
                  <a:pt x="18816" y="13716"/>
                </a:lnTo>
                <a:lnTo>
                  <a:pt x="18862" y="12877"/>
                </a:lnTo>
                <a:lnTo>
                  <a:pt x="18944" y="12163"/>
                </a:lnTo>
                <a:lnTo>
                  <a:pt x="19061" y="11501"/>
                </a:lnTo>
                <a:lnTo>
                  <a:pt x="19214" y="10839"/>
                </a:lnTo>
                <a:lnTo>
                  <a:pt x="19346" y="10276"/>
                </a:lnTo>
                <a:lnTo>
                  <a:pt x="19428" y="9771"/>
                </a:lnTo>
                <a:lnTo>
                  <a:pt x="19474" y="9162"/>
                </a:lnTo>
                <a:lnTo>
                  <a:pt x="19509" y="8297"/>
                </a:lnTo>
                <a:lnTo>
                  <a:pt x="19556" y="6711"/>
                </a:lnTo>
                <a:lnTo>
                  <a:pt x="19925" y="6147"/>
                </a:lnTo>
                <a:lnTo>
                  <a:pt x="20427" y="5321"/>
                </a:lnTo>
                <a:lnTo>
                  <a:pt x="20871" y="4469"/>
                </a:lnTo>
                <a:lnTo>
                  <a:pt x="21223" y="3663"/>
                </a:lnTo>
                <a:lnTo>
                  <a:pt x="21458" y="2956"/>
                </a:lnTo>
                <a:lnTo>
                  <a:pt x="21600" y="2326"/>
                </a:lnTo>
                <a:lnTo>
                  <a:pt x="21596" y="2071"/>
                </a:lnTo>
                <a:lnTo>
                  <a:pt x="21504" y="2130"/>
                </a:lnTo>
                <a:lnTo>
                  <a:pt x="21397" y="2346"/>
                </a:lnTo>
                <a:lnTo>
                  <a:pt x="21134" y="2942"/>
                </a:lnTo>
                <a:lnTo>
                  <a:pt x="20921" y="3329"/>
                </a:lnTo>
                <a:lnTo>
                  <a:pt x="20885" y="3493"/>
                </a:lnTo>
                <a:lnTo>
                  <a:pt x="20814" y="3519"/>
                </a:lnTo>
                <a:lnTo>
                  <a:pt x="20718" y="3696"/>
                </a:lnTo>
                <a:lnTo>
                  <a:pt x="20260" y="4424"/>
                </a:lnTo>
                <a:lnTo>
                  <a:pt x="19868" y="4941"/>
                </a:lnTo>
                <a:lnTo>
                  <a:pt x="19534" y="5282"/>
                </a:lnTo>
                <a:lnTo>
                  <a:pt x="19186" y="5564"/>
                </a:lnTo>
                <a:lnTo>
                  <a:pt x="18720" y="5852"/>
                </a:lnTo>
                <a:lnTo>
                  <a:pt x="18048" y="6226"/>
                </a:lnTo>
                <a:lnTo>
                  <a:pt x="17198" y="6560"/>
                </a:lnTo>
                <a:lnTo>
                  <a:pt x="16217" y="6730"/>
                </a:lnTo>
                <a:lnTo>
                  <a:pt x="15204" y="6737"/>
                </a:lnTo>
                <a:lnTo>
                  <a:pt x="14254" y="6567"/>
                </a:lnTo>
                <a:lnTo>
                  <a:pt x="13988" y="6488"/>
                </a:lnTo>
                <a:lnTo>
                  <a:pt x="13746" y="6416"/>
                </a:lnTo>
                <a:lnTo>
                  <a:pt x="13508" y="6337"/>
                </a:lnTo>
                <a:lnTo>
                  <a:pt x="13252" y="6245"/>
                </a:lnTo>
                <a:lnTo>
                  <a:pt x="12953" y="6134"/>
                </a:lnTo>
                <a:lnTo>
                  <a:pt x="12583" y="5996"/>
                </a:lnTo>
                <a:lnTo>
                  <a:pt x="12128" y="5819"/>
                </a:lnTo>
                <a:lnTo>
                  <a:pt x="11556" y="5597"/>
                </a:lnTo>
                <a:lnTo>
                  <a:pt x="11026" y="5367"/>
                </a:lnTo>
                <a:lnTo>
                  <a:pt x="10581" y="5125"/>
                </a:lnTo>
                <a:lnTo>
                  <a:pt x="10215" y="4863"/>
                </a:lnTo>
                <a:lnTo>
                  <a:pt x="9916" y="4555"/>
                </a:lnTo>
                <a:lnTo>
                  <a:pt x="9678" y="4207"/>
                </a:lnTo>
                <a:lnTo>
                  <a:pt x="9493" y="3801"/>
                </a:lnTo>
                <a:lnTo>
                  <a:pt x="9344" y="3329"/>
                </a:lnTo>
                <a:lnTo>
                  <a:pt x="9234" y="2772"/>
                </a:lnTo>
                <a:lnTo>
                  <a:pt x="9099" y="1868"/>
                </a:lnTo>
                <a:lnTo>
                  <a:pt x="9003" y="1055"/>
                </a:lnTo>
                <a:lnTo>
                  <a:pt x="8956" y="426"/>
                </a:lnTo>
                <a:lnTo>
                  <a:pt x="8981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32" name="Group"/>
          <p:cNvGrpSpPr/>
          <p:nvPr/>
        </p:nvGrpSpPr>
        <p:grpSpPr>
          <a:xfrm>
            <a:off x="3309938" y="1759148"/>
            <a:ext cx="1571625" cy="392908"/>
            <a:chOff x="0" y="0"/>
            <a:chExt cx="3143250" cy="785813"/>
          </a:xfrm>
        </p:grpSpPr>
        <p:pic>
          <p:nvPicPr>
            <p:cNvPr id="130" name="droppedImage.pdf" descr="dropped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4325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" name="Spanish"/>
            <p:cNvSpPr/>
            <p:nvPr/>
          </p:nvSpPr>
          <p:spPr>
            <a:xfrm>
              <a:off x="822566" y="74550"/>
              <a:ext cx="1484382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642937">
                <a:defRPr sz="32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rPr sz="1600"/>
                <a:t>Spanish</a:t>
              </a:r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5381625" y="1759148"/>
            <a:ext cx="1571625" cy="392908"/>
            <a:chOff x="0" y="0"/>
            <a:chExt cx="3143250" cy="785813"/>
          </a:xfrm>
        </p:grpSpPr>
        <p:pic>
          <p:nvPicPr>
            <p:cNvPr id="133" name="droppedImage.pdf" descr="dropped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4325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Keyword"/>
            <p:cNvSpPr/>
            <p:nvPr/>
          </p:nvSpPr>
          <p:spPr>
            <a:xfrm>
              <a:off x="711824" y="74550"/>
              <a:ext cx="1709188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642937">
                <a:defRPr sz="32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rPr sz="1600"/>
                <a:t>Keyword</a:t>
              </a:r>
            </a:p>
          </p:txBody>
        </p:sp>
      </p:grpSp>
      <p:grpSp>
        <p:nvGrpSpPr>
          <p:cNvPr id="138" name="Group"/>
          <p:cNvGrpSpPr/>
          <p:nvPr/>
        </p:nvGrpSpPr>
        <p:grpSpPr>
          <a:xfrm>
            <a:off x="7346156" y="1759148"/>
            <a:ext cx="1571626" cy="392908"/>
            <a:chOff x="0" y="0"/>
            <a:chExt cx="3143250" cy="785813"/>
          </a:xfrm>
        </p:grpSpPr>
        <p:pic>
          <p:nvPicPr>
            <p:cNvPr id="136" name="droppedImage.pdf" descr="dropped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4325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English"/>
            <p:cNvSpPr/>
            <p:nvPr/>
          </p:nvSpPr>
          <p:spPr>
            <a:xfrm>
              <a:off x="846747" y="74550"/>
              <a:ext cx="1433085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642937">
                <a:defRPr sz="32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rPr sz="1600"/>
                <a:t>English</a:t>
              </a:r>
            </a:p>
          </p:txBody>
        </p:sp>
      </p:grpSp>
      <p:sp>
        <p:nvSpPr>
          <p:cNvPr id="139" name="Perro"/>
          <p:cNvSpPr/>
          <p:nvPr/>
        </p:nvSpPr>
        <p:spPr>
          <a:xfrm>
            <a:off x="3802306" y="2867986"/>
            <a:ext cx="551434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642937">
              <a:defRPr sz="3200">
                <a:solidFill>
                  <a:srgbClr val="56533A"/>
                </a:solidFill>
                <a:effectLst>
                  <a:outerShdw blurRad="25400" dist="25400" dir="2700000" rotWithShape="0">
                    <a:srgbClr val="FFFFFF">
                      <a:alpha val="75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sz="1600"/>
              <a:t>Perro</a:t>
            </a:r>
          </a:p>
        </p:txBody>
      </p:sp>
      <p:sp>
        <p:nvSpPr>
          <p:cNvPr id="140" name="Pear"/>
          <p:cNvSpPr/>
          <p:nvPr/>
        </p:nvSpPr>
        <p:spPr>
          <a:xfrm>
            <a:off x="5923499" y="2867986"/>
            <a:ext cx="455254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642937">
              <a:defRPr sz="3200">
                <a:solidFill>
                  <a:srgbClr val="56533A"/>
                </a:solidFill>
                <a:effectLst>
                  <a:outerShdw blurRad="25400" dist="25400" dir="2700000" rotWithShape="0">
                    <a:srgbClr val="FFFFFF">
                      <a:alpha val="75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sz="1600"/>
              <a:t>Pear</a:t>
            </a:r>
          </a:p>
        </p:txBody>
      </p:sp>
      <p:sp>
        <p:nvSpPr>
          <p:cNvPr id="141" name="Dog"/>
          <p:cNvSpPr/>
          <p:nvPr/>
        </p:nvSpPr>
        <p:spPr>
          <a:xfrm>
            <a:off x="7891353" y="2867986"/>
            <a:ext cx="448842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642937">
              <a:defRPr sz="3200">
                <a:solidFill>
                  <a:srgbClr val="56533A"/>
                </a:solidFill>
                <a:effectLst>
                  <a:outerShdw blurRad="25400" dist="25400" dir="2700000" rotWithShape="0">
                    <a:srgbClr val="FFFFFF">
                      <a:alpha val="75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rPr sz="1600"/>
              <a:t>Dog</a:t>
            </a:r>
          </a:p>
        </p:txBody>
      </p:sp>
      <p:sp>
        <p:nvSpPr>
          <p:cNvPr id="142" name="Line"/>
          <p:cNvSpPr/>
          <p:nvPr/>
        </p:nvSpPr>
        <p:spPr>
          <a:xfrm>
            <a:off x="6203156" y="2074914"/>
            <a:ext cx="1937909" cy="42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801"/>
                </a:moveTo>
                <a:lnTo>
                  <a:pt x="973" y="12124"/>
                </a:lnTo>
                <a:lnTo>
                  <a:pt x="2566" y="16862"/>
                </a:lnTo>
                <a:lnTo>
                  <a:pt x="5043" y="19446"/>
                </a:lnTo>
                <a:lnTo>
                  <a:pt x="10263" y="21600"/>
                </a:lnTo>
                <a:lnTo>
                  <a:pt x="14332" y="20739"/>
                </a:lnTo>
                <a:lnTo>
                  <a:pt x="17606" y="16862"/>
                </a:lnTo>
                <a:lnTo>
                  <a:pt x="19464" y="10401"/>
                </a:lnTo>
                <a:lnTo>
                  <a:pt x="21600" y="0"/>
                </a:lnTo>
              </a:path>
            </a:pathLst>
          </a:custGeom>
          <a:ln w="50800">
            <a:solidFill>
              <a:srgbClr val="56533A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defTabSz="321469">
              <a:defRPr sz="4400" i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sz="2200"/>
          </a:p>
        </p:txBody>
      </p:sp>
      <p:grpSp>
        <p:nvGrpSpPr>
          <p:cNvPr id="145" name="Group"/>
          <p:cNvGrpSpPr/>
          <p:nvPr/>
        </p:nvGrpSpPr>
        <p:grpSpPr>
          <a:xfrm>
            <a:off x="6712148" y="2339578"/>
            <a:ext cx="1214438" cy="303610"/>
            <a:chOff x="0" y="0"/>
            <a:chExt cx="2428875" cy="607218"/>
          </a:xfrm>
        </p:grpSpPr>
        <p:pic>
          <p:nvPicPr>
            <p:cNvPr id="143" name="droppedImage.pdf" descr="dropped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428875" cy="607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Image"/>
            <p:cNvSpPr/>
            <p:nvPr/>
          </p:nvSpPr>
          <p:spPr>
            <a:xfrm>
              <a:off x="709258" y="48301"/>
              <a:ext cx="998269" cy="5106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defTabSz="642937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rPr sz="1200"/>
                <a:t>Image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4077891" y="2146352"/>
            <a:ext cx="1973628" cy="425399"/>
            <a:chOff x="0" y="0"/>
            <a:chExt cx="3947254" cy="850797"/>
          </a:xfrm>
        </p:grpSpPr>
        <p:sp>
          <p:nvSpPr>
            <p:cNvPr id="146" name="Line"/>
            <p:cNvSpPr/>
            <p:nvPr/>
          </p:nvSpPr>
          <p:spPr>
            <a:xfrm>
              <a:off x="71437" y="0"/>
              <a:ext cx="3875818" cy="85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01"/>
                  </a:moveTo>
                  <a:lnTo>
                    <a:pt x="973" y="12124"/>
                  </a:lnTo>
                  <a:lnTo>
                    <a:pt x="2566" y="16862"/>
                  </a:lnTo>
                  <a:lnTo>
                    <a:pt x="5043" y="19446"/>
                  </a:lnTo>
                  <a:lnTo>
                    <a:pt x="10263" y="21600"/>
                  </a:lnTo>
                  <a:lnTo>
                    <a:pt x="14332" y="20739"/>
                  </a:lnTo>
                  <a:lnTo>
                    <a:pt x="17606" y="16862"/>
                  </a:lnTo>
                  <a:lnTo>
                    <a:pt x="19464" y="10401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56533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69">
                <a:defRPr sz="4400" i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 sz="2200"/>
            </a:p>
          </p:txBody>
        </p:sp>
        <p:sp>
          <p:nvSpPr>
            <p:cNvPr id="147" name="Line"/>
            <p:cNvSpPr/>
            <p:nvPr/>
          </p:nvSpPr>
          <p:spPr>
            <a:xfrm>
              <a:off x="0" y="11406"/>
              <a:ext cx="89297" cy="214313"/>
            </a:xfrm>
            <a:prstGeom prst="line">
              <a:avLst/>
            </a:prstGeom>
            <a:noFill/>
            <a:ln w="508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321469">
                <a:defRPr sz="4400" i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 sz="2200"/>
            </a:p>
          </p:txBody>
        </p:sp>
      </p:grpSp>
      <p:sp>
        <p:nvSpPr>
          <p:cNvPr id="149" name="The keyword method is a mediational technique that involves first relating a Spanish word (perro) to a similar-sounding English word called the keyword (pear) and then relating the keyword to the English definition (dog) by generating an interactive visu"/>
          <p:cNvSpPr/>
          <p:nvPr/>
        </p:nvSpPr>
        <p:spPr>
          <a:xfrm>
            <a:off x="2158008" y="5357286"/>
            <a:ext cx="8161735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21469">
              <a:tabLst>
                <a:tab pos="247650" algn="l"/>
                <a:tab pos="495300" algn="l"/>
                <a:tab pos="749300" algn="l"/>
                <a:tab pos="996950" algn="l"/>
                <a:tab pos="1244600" algn="l"/>
                <a:tab pos="1498600" algn="l"/>
                <a:tab pos="1746250" algn="l"/>
                <a:tab pos="2000250" algn="l"/>
                <a:tab pos="2247900" algn="l"/>
                <a:tab pos="2495550" algn="l"/>
                <a:tab pos="2749550" algn="l"/>
                <a:tab pos="2997200" algn="l"/>
              </a:tabLst>
              <a:defRPr sz="2400">
                <a:solidFill>
                  <a:srgbClr val="56533A"/>
                </a:solidFill>
                <a:effectLst>
                  <a:outerShdw blurRad="25400" dist="25400" dir="2700000" rotWithShape="0">
                    <a:srgbClr val="FFFFFF">
                      <a:alpha val="75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1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The keyword method is a mediational technique that involves first relating a Spanish word (</a:t>
            </a:r>
            <a:r>
              <a:rPr sz="1200" i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perro</a:t>
            </a:r>
            <a:r>
              <a:rPr sz="1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) to a similar-sounding English word called the keyword (</a:t>
            </a:r>
            <a:r>
              <a:rPr sz="1200" i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pear</a:t>
            </a:r>
            <a:r>
              <a:rPr sz="1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) and then relating the keyword to the English definition (</a:t>
            </a:r>
            <a:r>
              <a:rPr sz="1200" i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dog</a:t>
            </a:r>
            <a:r>
              <a:rPr sz="12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) by generating an interactive visual image involving the two referents.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B9EF2-E166-074A-BB37-6DD329B903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591800" y="6324600"/>
            <a:ext cx="641229" cy="339427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59631299"/>
      </p:ext>
    </p:extLst>
  </p:cSld>
  <p:clrMapOvr>
    <a:masterClrMapping/>
  </p:clrMapOvr>
  <p:transition spd="med">
    <p:pull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 advAuto="0"/>
      <p:bldP spid="132" grpId="0" animBg="1" advAuto="0"/>
      <p:bldP spid="135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  <p:bldP spid="142" grpId="0" animBg="1" advAuto="0"/>
      <p:bldP spid="145" grpId="0" animBg="1" advAuto="0"/>
      <p:bldP spid="14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EE22-974D-9C42-95B0-C3853F16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11353800" cy="1143000"/>
          </a:xfrm>
        </p:spPr>
        <p:txBody>
          <a:bodyPr/>
          <a:lstStyle/>
          <a:p>
            <a:r>
              <a:rPr lang="en-US" dirty="0"/>
              <a:t>How to Use the Method of Loci to Remember a List of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30BC-175E-1D45-98FD-13388033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749829"/>
            <a:ext cx="9144000" cy="47271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Select a route that consists of a series of </a:t>
            </a:r>
            <a:r>
              <a:rPr lang="en-US" sz="2800" dirty="0">
                <a:solidFill>
                  <a:srgbClr val="FF0000"/>
                </a:solidFill>
              </a:rPr>
              <a:t>locations</a:t>
            </a:r>
            <a:r>
              <a:rPr lang="en-US" sz="2800" dirty="0"/>
              <a:t> – these are your ”</a:t>
            </a:r>
            <a:r>
              <a:rPr lang="en-US" sz="2800" dirty="0">
                <a:solidFill>
                  <a:srgbClr val="FF0000"/>
                </a:solidFill>
              </a:rPr>
              <a:t>loci</a:t>
            </a:r>
            <a:r>
              <a:rPr lang="en-US" sz="2800" dirty="0"/>
              <a:t>.”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Associate the word for each item with one of the locations as you mentally ‘walk’ your path.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Try to form an </a:t>
            </a:r>
            <a:r>
              <a:rPr lang="en-US" sz="2800" dirty="0">
                <a:solidFill>
                  <a:srgbClr val="FF0000"/>
                </a:solidFill>
              </a:rPr>
              <a:t>interactive</a:t>
            </a:r>
            <a:r>
              <a:rPr lang="en-US" sz="2800" dirty="0"/>
              <a:t> visual image involving the item and the location.</a:t>
            </a:r>
          </a:p>
          <a:p>
            <a:r>
              <a:rPr lang="en-US" sz="2800" dirty="0"/>
              <a:t>To remember your list of items, retrace your path or route and simply retrieve your item by looking at each location as you retrace your path.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ED657-B45A-0D43-B0C1-B8F6C82D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136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BF7D7-741C-F842-B898-7024C16F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6866" name="Picture 2" descr="Furniture on house in cut with furnishing rooms Vector Image">
            <a:extLst>
              <a:ext uri="{FF2B5EF4-FFF2-40B4-BE49-F238E27FC236}">
                <a16:creationId xmlns:a16="http://schemas.microsoft.com/office/drawing/2014/main" id="{08123FE0-CABC-4F4D-8557-ABFBBE19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09857"/>
            <a:ext cx="7086600" cy="60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54165"/>
      </p:ext>
    </p:extLst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5E1CEC-DE57-3F4A-A422-558AF533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US" dirty="0"/>
              <a:t>Organizational Mnemonics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39140-F91A-AA4A-8619-8442F2A6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023E2-3358-5349-9CD7-ADF50A9F306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AA5E769-F063-D14C-AEAC-E95656173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Organizational Mnemonics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252594D-D9BB-CC4D-9A64-24893CE28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1981200"/>
            <a:ext cx="6705600" cy="41148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 dirty="0"/>
              <a:t>Chunking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dirty="0"/>
              <a:t>Hierarchies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dirty="0"/>
              <a:t>First-Letter Mnemonic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 dirty="0"/>
              <a:t>Narrative Technique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8CEC4-7427-3940-B088-11CE71FC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F9810F53-65F8-9748-A718-3D255245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7" y="1287454"/>
            <a:ext cx="6994526" cy="428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59E709-CF99-794F-91D4-038CE10C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B57EA6E-54FC-C347-825A-453DAF915D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2514600"/>
            <a:ext cx="7239000" cy="1143000"/>
          </a:xfrm>
        </p:spPr>
        <p:txBody>
          <a:bodyPr/>
          <a:lstStyle/>
          <a:p>
            <a:r>
              <a:rPr lang="en-US" altLang="en-US"/>
              <a:t>Hierarchical Technique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CBEF36-191E-154C-96CB-E73017DE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A42F-E6D7-9D4A-B726-28AC385AAC4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>
            <a:extLst>
              <a:ext uri="{FF2B5EF4-FFF2-40B4-BE49-F238E27FC236}">
                <a16:creationId xmlns:a16="http://schemas.microsoft.com/office/drawing/2014/main" id="{D760F146-C4F9-A34B-B939-D7F6CF6CB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6175" y="381000"/>
          <a:ext cx="4802188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Document" r:id="rId4" imgW="5486400" imgH="7785100" progId="Word.Document.8">
                  <p:embed/>
                </p:oleObj>
              </mc:Choice>
              <mc:Fallback>
                <p:oleObj name="Document" r:id="rId4" imgW="5486400" imgH="7785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381000"/>
                        <a:ext cx="4802188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F57CD-14D3-E94C-B98B-FB655BF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E77EF57C-EBC0-B04C-A549-E6EE54501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Bower (1969)</a:t>
            </a:r>
          </a:p>
        </p:txBody>
      </p:sp>
      <p:graphicFrame>
        <p:nvGraphicFramePr>
          <p:cNvPr id="35842" name="Object 4">
            <a:extLst>
              <a:ext uri="{FF2B5EF4-FFF2-40B4-BE49-F238E27FC236}">
                <a16:creationId xmlns:a16="http://schemas.microsoft.com/office/drawing/2014/main" id="{F4FCD40F-D083-384E-BEBF-5753FBF55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5176" y="1295400"/>
          <a:ext cx="59213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" name="Document" r:id="rId4" imgW="5918200" imgH="2286000" progId="Word.Document.8">
                  <p:embed/>
                </p:oleObj>
              </mc:Choice>
              <mc:Fallback>
                <p:oleObj name="Document" r:id="rId4" imgW="5918200" imgH="228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6" y="1295400"/>
                        <a:ext cx="59213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D74D5C8-8202-CD41-BC39-33ABFBF5B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1" y="3557588"/>
          <a:ext cx="5972175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Document" r:id="rId6" imgW="5969000" imgH="2768600" progId="Word.Document.8">
                  <p:embed/>
                </p:oleObj>
              </mc:Choice>
              <mc:Fallback>
                <p:oleObj name="Document" r:id="rId6" imgW="5969000" imgH="27686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3557588"/>
                        <a:ext cx="5972175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F1335526-06EA-5442-94D9-9F14A44E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81400"/>
            <a:ext cx="7924800" cy="297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50553-1F86-0142-AB4B-8807FC02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412D05E-ECFF-A14C-9502-9B8489DC7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Apply What We’ve Learned So far...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42B23AAE-1457-E146-A7CD-A6E61EA63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r>
              <a:rPr lang="en-US" altLang="en-US" sz="2800" dirty="0"/>
              <a:t>Divided Attention</a:t>
            </a:r>
          </a:p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r>
              <a:rPr lang="en-US" altLang="en-US" sz="2800" dirty="0"/>
              <a:t>Working Memory (Limited Capacity)</a:t>
            </a:r>
          </a:p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r>
              <a:rPr lang="en-US" altLang="en-US" sz="2800" dirty="0"/>
              <a:t>Levels of Processing</a:t>
            </a:r>
          </a:p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r>
              <a:rPr lang="en-US" altLang="en-US" sz="2800" dirty="0"/>
              <a:t>Elaboration</a:t>
            </a:r>
          </a:p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r>
              <a:rPr lang="en-US" altLang="en-US" sz="2800" dirty="0"/>
              <a:t>Self-Reference</a:t>
            </a:r>
          </a:p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r>
              <a:rPr lang="en-US" altLang="en-US" sz="2800" dirty="0"/>
              <a:t>Encoding Specificity Principle</a:t>
            </a:r>
          </a:p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r>
              <a:rPr lang="en-US" altLang="en-US" sz="2800" dirty="0"/>
              <a:t>Expertise and the Skilled Memory Effect</a:t>
            </a:r>
          </a:p>
          <a:p>
            <a:pPr eaLnBrk="1" hangingPunct="1">
              <a:lnSpc>
                <a:spcPct val="90000"/>
              </a:lnSpc>
              <a:spcAft>
                <a:spcPts val="2000"/>
              </a:spcAft>
            </a:pP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D26B58-D179-1741-990A-57546000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ACC05A92-E50F-894A-A343-FA9AA1B3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8" y="990600"/>
            <a:ext cx="7472364" cy="46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9DBAD-A9A7-714C-AC9F-B8795B54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F0DA2982-C8D8-A948-9E67-BA49F0FE4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92918"/>
            <a:ext cx="104394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E22BC-E835-D042-8092-4CCE35E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ADB9C6AB-C5A5-094B-95D1-631E8DBC1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First-Letter Mnemonic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D0F7107-010E-9A45-AD96-87528E074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057400"/>
            <a:ext cx="88392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Examples:</a:t>
            </a:r>
          </a:p>
          <a:p>
            <a:pPr eaLnBrk="1" hangingPunct="1"/>
            <a:r>
              <a:rPr lang="en-US" altLang="en-US" dirty="0"/>
              <a:t>ROY G BIV</a:t>
            </a:r>
          </a:p>
          <a:p>
            <a:pPr lvl="1" eaLnBrk="1" hangingPunct="1"/>
            <a:r>
              <a:rPr lang="en-US" altLang="en-US" dirty="0"/>
              <a:t>Red, Orange, Yellow, Green, Blue, Indigo, Violet</a:t>
            </a:r>
          </a:p>
          <a:p>
            <a:pPr eaLnBrk="1" hangingPunct="1"/>
            <a:r>
              <a:rPr lang="en-US" altLang="en-US" dirty="0"/>
              <a:t>HOMES</a:t>
            </a:r>
          </a:p>
          <a:p>
            <a:pPr lvl="1" eaLnBrk="1" hangingPunct="1"/>
            <a:r>
              <a:rPr lang="en-US" altLang="en-US" dirty="0"/>
              <a:t>Huron, Ontario, Michigan, Erie, Superior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2714C-1B56-1745-8F19-A678598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6DA935EC-DE14-DF4E-BC0C-D5C15CCA9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Narrative Technique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A2F5DFC6-E294-FB44-84C1-2C5538E2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1981200"/>
            <a:ext cx="93726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Make up a story that links a series of words together</a:t>
            </a:r>
          </a:p>
          <a:p>
            <a:pPr eaLnBrk="1" hangingPunct="1"/>
            <a:r>
              <a:rPr lang="en-US" altLang="en-US" dirty="0"/>
              <a:t>Bower &amp; Clark (1969)</a:t>
            </a:r>
          </a:p>
          <a:p>
            <a:pPr lvl="1" eaLnBrk="1" hangingPunct="1"/>
            <a:r>
              <a:rPr lang="en-US" altLang="en-US" dirty="0"/>
              <a:t>Six times as many words recalled by narrative group</a:t>
            </a:r>
          </a:p>
          <a:p>
            <a:pPr eaLnBrk="1" hangingPunct="1"/>
            <a:r>
              <a:rPr lang="en-US" altLang="en-US" dirty="0"/>
              <a:t>Narrative must be sensible and hang together as a story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925A1-7A2B-2548-B934-4E10861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D5A1F52E-437D-674C-800A-5EBB74A74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Multimodal Approach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22452FF-F26B-004C-9AB6-0081663B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905000"/>
            <a:ext cx="76200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/>
              <a:t>Mnemonics Alone – Limited Application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Comprehensive approach needed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Physical and Mental Factors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Memory Attitude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/>
              <a:t>No one device or technique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39AD1-64D7-7647-8B75-795A233F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DE99AB8-8AF2-CD4C-885C-E86EBDC4D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03632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Improving Prospective Memory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80B31415-6EF1-8349-B76E-98BC87E85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1524000"/>
            <a:ext cx="6858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Definition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Retrospective vs. Prospective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Differences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Similarities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Prospective Memory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Ecological validity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Currency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Absentmindedness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Schemas and routines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Time pressures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Improving Prospective Memory</a:t>
            </a: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908DD0-94A2-8C4A-B40B-87E2ECB3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68A2E37B-0667-F14E-8163-91FFA739B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External Memory Aids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AF0DEBE7-D1C5-0A41-A552-14EF475F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500" y="19050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Any device, external to the person, that facilitates memory in some way</a:t>
            </a:r>
          </a:p>
          <a:p>
            <a:pPr eaLnBrk="1" hangingPunct="1">
              <a:lnSpc>
                <a:spcPct val="230000"/>
              </a:lnSpc>
            </a:pPr>
            <a:r>
              <a:rPr lang="en-US" altLang="en-US" dirty="0"/>
              <a:t>Examples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dirty="0"/>
              <a:t>Retrieval cues always present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FBA09-6F2D-7647-9078-81159B86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03617DBD-3DD0-0343-A509-B4B91A109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Metacognition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1DE7B31-A2B0-194E-A298-DC7136B60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90650"/>
            <a:ext cx="77724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My knowledge, awareness, and control of my cognitive processes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>
                <a:solidFill>
                  <a:srgbClr val="FF0000"/>
                </a:solidFill>
              </a:rPr>
              <a:t>Knowledge</a:t>
            </a:r>
            <a:r>
              <a:rPr lang="en-US" altLang="en-US" dirty="0"/>
              <a:t> of the </a:t>
            </a:r>
            <a:r>
              <a:rPr lang="en-US" altLang="en-US" i="1" dirty="0">
                <a:solidFill>
                  <a:srgbClr val="FF0000"/>
                </a:solidFill>
              </a:rPr>
              <a:t>factors</a:t>
            </a:r>
            <a:r>
              <a:rPr lang="en-US" altLang="en-US" dirty="0"/>
              <a:t> that influence my cognitive process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i="1" dirty="0">
                <a:solidFill>
                  <a:srgbClr val="FF0000"/>
                </a:solidFill>
              </a:rPr>
              <a:t>Awareness</a:t>
            </a:r>
            <a:r>
              <a:rPr lang="en-US" altLang="en-US" dirty="0"/>
              <a:t> of my preparation and level of understanding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i="1" dirty="0">
                <a:solidFill>
                  <a:srgbClr val="FF0000"/>
                </a:solidFill>
              </a:rPr>
              <a:t>Control</a:t>
            </a:r>
            <a:r>
              <a:rPr lang="en-US" altLang="en-US" dirty="0"/>
              <a:t> over my cognitive activities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dirty="0"/>
              <a:t>Strategy </a:t>
            </a:r>
            <a:r>
              <a:rPr lang="en-US" altLang="en-US" i="1" dirty="0">
                <a:solidFill>
                  <a:srgbClr val="FF0000"/>
                </a:solidFill>
              </a:rPr>
              <a:t>selection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monitoring</a:t>
            </a:r>
            <a:r>
              <a:rPr lang="en-US" altLang="en-US" dirty="0"/>
              <a:t>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8802E-F146-6347-A4E1-71CB3DA4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AE21BA7-A7A1-0F42-93AE-D7228EBBB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Metacognition Topics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E3614519-5C84-5B49-834D-3073F2B22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9500" y="1905000"/>
            <a:ext cx="4953000" cy="4114800"/>
          </a:xfrm>
        </p:spPr>
        <p:txBody>
          <a:bodyPr/>
          <a:lstStyle/>
          <a:p>
            <a:pPr eaLnBrk="1" hangingPunct="1">
              <a:lnSpc>
                <a:spcPct val="220000"/>
              </a:lnSpc>
            </a:pPr>
            <a:r>
              <a:rPr lang="en-US" altLang="en-US" dirty="0"/>
              <a:t>Metamemory</a:t>
            </a:r>
          </a:p>
          <a:p>
            <a:pPr eaLnBrk="1" hangingPunct="1">
              <a:lnSpc>
                <a:spcPct val="220000"/>
              </a:lnSpc>
            </a:pPr>
            <a:r>
              <a:rPr lang="en-US" altLang="en-US" dirty="0"/>
              <a:t>Tip of the Tongue</a:t>
            </a:r>
          </a:p>
          <a:p>
            <a:pPr eaLnBrk="1" hangingPunct="1">
              <a:lnSpc>
                <a:spcPct val="220000"/>
              </a:lnSpc>
            </a:pPr>
            <a:r>
              <a:rPr lang="en-US" altLang="en-US" dirty="0" err="1"/>
              <a:t>Metacomprehension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E5AD0-4845-DC43-A7A4-A58D56BF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BC9395DA-D4BB-FB43-9C1A-94B5F13AE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Metamemory</a:t>
            </a:r>
          </a:p>
        </p:txBody>
      </p:sp>
      <p:sp>
        <p:nvSpPr>
          <p:cNvPr id="55298" name="Rectangle 4">
            <a:extLst>
              <a:ext uri="{FF2B5EF4-FFF2-40B4-BE49-F238E27FC236}">
                <a16:creationId xmlns:a16="http://schemas.microsoft.com/office/drawing/2014/main" id="{9CF776E1-F994-1149-8AF6-F0FFE8D46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0700" y="1981200"/>
            <a:ext cx="86106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/>
              <a:t>Definition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/>
              <a:t>Accuracy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 dirty="0"/>
              <a:t>Lovelace (1984)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400" dirty="0"/>
              <a:t>Paired associates (ex: disease - railroad)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400" dirty="0"/>
              <a:t>4 conditions</a:t>
            </a:r>
          </a:p>
          <a:p>
            <a:pPr marL="1295400" lvl="2" indent="-3810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en-US" altLang="en-US" sz="2000" dirty="0"/>
              <a:t>Each pair 8 seconds single trial</a:t>
            </a:r>
          </a:p>
          <a:p>
            <a:pPr marL="1295400" lvl="2" indent="-3810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en-US" altLang="en-US" sz="2000" dirty="0"/>
              <a:t>Each pair 4 seconds 2 successive trials</a:t>
            </a:r>
          </a:p>
          <a:p>
            <a:pPr marL="1295400" lvl="2" indent="-3810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en-US" altLang="en-US" sz="2000" dirty="0"/>
              <a:t>Each pair 2 seconds 4 successive trials</a:t>
            </a:r>
          </a:p>
          <a:p>
            <a:pPr marL="1295400" lvl="2" indent="-381000" eaLnBrk="1" hangingPunct="1">
              <a:lnSpc>
                <a:spcPct val="90000"/>
              </a:lnSpc>
              <a:buFont typeface="Times" pitchFamily="2" charset="0"/>
              <a:buAutoNum type="arabicPeriod"/>
            </a:pPr>
            <a:r>
              <a:rPr lang="en-US" altLang="en-US" sz="2000" dirty="0"/>
              <a:t>Each pair 4 seconds 2 successive trials with a test trial in  between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EF3EC-2D53-824A-823B-27EBD672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FEB8229-4037-E649-9A83-05E0F3401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Practice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1F896A5-B720-E64C-93FF-06778C992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771650"/>
            <a:ext cx="84582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/>
              <a:t>Total Time Hypothesis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Distributed vs. Massed Practice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Desirable Difficulty		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Expanded Retrieval Practice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Testing Effects (</a:t>
            </a:r>
            <a:r>
              <a:rPr lang="en-US" altLang="en-US" dirty="0" err="1"/>
              <a:t>eg.</a:t>
            </a:r>
            <a:r>
              <a:rPr lang="en-US" altLang="en-US" dirty="0"/>
              <a:t> Roediger et al. 2010; Roediger &amp; Karpicke, 2006b)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3EE195-6430-1444-B460-6B76FCA9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>
            <a:extLst>
              <a:ext uri="{FF2B5EF4-FFF2-40B4-BE49-F238E27FC236}">
                <a16:creationId xmlns:a16="http://schemas.microsoft.com/office/drawing/2014/main" id="{8C2DC3D9-1703-2145-86C4-1BF8DFD9D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869950"/>
            <a:ext cx="611505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3">
            <a:extLst>
              <a:ext uri="{FF2B5EF4-FFF2-40B4-BE49-F238E27FC236}">
                <a16:creationId xmlns:a16="http://schemas.microsoft.com/office/drawing/2014/main" id="{28C39655-475A-374B-883C-F3FACBCED7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Lovelace (1994)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D7B89-3730-A14E-965E-DC2CFCDF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>
            <a:extLst>
              <a:ext uri="{FF2B5EF4-FFF2-40B4-BE49-F238E27FC236}">
                <a16:creationId xmlns:a16="http://schemas.microsoft.com/office/drawing/2014/main" id="{0E1EECBC-CF4A-F143-A1AD-0A34D15A3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458200" cy="1143000"/>
          </a:xfrm>
        </p:spPr>
        <p:txBody>
          <a:bodyPr/>
          <a:lstStyle/>
          <a:p>
            <a:r>
              <a:rPr lang="en-US" altLang="en-US" sz="3200"/>
              <a:t>Estimated Total Score vs. Actual Total Score as a Function of Actual Test Performance</a:t>
            </a:r>
          </a:p>
        </p:txBody>
      </p:sp>
      <p:pic>
        <p:nvPicPr>
          <p:cNvPr id="59394" name="Picture 5">
            <a:extLst>
              <a:ext uri="{FF2B5EF4-FFF2-40B4-BE49-F238E27FC236}">
                <a16:creationId xmlns:a16="http://schemas.microsoft.com/office/drawing/2014/main" id="{6E17E61C-0DF3-0141-A0E2-41E4443D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219200"/>
            <a:ext cx="57658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6">
            <a:extLst>
              <a:ext uri="{FF2B5EF4-FFF2-40B4-BE49-F238E27FC236}">
                <a16:creationId xmlns:a16="http://schemas.microsoft.com/office/drawing/2014/main" id="{FA977FC3-CFB0-B043-B952-9D04B89C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488114"/>
            <a:ext cx="487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" pitchFamily="2" charset="0"/>
              </a:rPr>
              <a:t>Johnson, D.D., Ehrlinger, J., &amp; Kruger, J. (2003)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BB9B5-D1CD-BE49-A345-1C84DC2E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D2FAE-FF8C-3C4F-9392-2E67FDE0232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67811BAE-8F1B-D64B-BF07-F14040420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When Metamemory Accuracy Is Likely To Be High:</a:t>
            </a:r>
            <a:endParaRPr lang="en-US" altLang="en-US"/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3A48D1F4-6FB5-494E-9410-8C62F59BE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7244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 typeface="Times" pitchFamily="2" charset="0"/>
              <a:buAutoNum type="arabicPeriod"/>
            </a:pPr>
            <a:r>
              <a:rPr lang="en-US" altLang="en-US" i="1"/>
              <a:t>Easy</a:t>
            </a:r>
            <a:r>
              <a:rPr lang="en-US" altLang="en-US"/>
              <a:t> vs. Difficult material</a:t>
            </a:r>
          </a:p>
          <a:p>
            <a:pPr marL="609600" indent="-609600" eaLnBrk="1" hangingPunct="1">
              <a:lnSpc>
                <a:spcPct val="170000"/>
              </a:lnSpc>
              <a:buFont typeface="Times" pitchFamily="2" charset="0"/>
              <a:buAutoNum type="arabicPeriod"/>
            </a:pPr>
            <a:r>
              <a:rPr lang="en-US" altLang="en-US" i="1"/>
              <a:t>Individual Items </a:t>
            </a:r>
            <a:r>
              <a:rPr lang="en-US" altLang="en-US"/>
              <a:t>vs. Overall Score</a:t>
            </a:r>
          </a:p>
          <a:p>
            <a:pPr marL="609600" indent="-609600" eaLnBrk="1" hangingPunct="1">
              <a:lnSpc>
                <a:spcPct val="170000"/>
              </a:lnSpc>
              <a:buFont typeface="Times" pitchFamily="2" charset="0"/>
              <a:buAutoNum type="arabicPeriod"/>
            </a:pPr>
            <a:r>
              <a:rPr lang="en-US" altLang="en-US" i="1"/>
              <a:t>Delayed</a:t>
            </a:r>
            <a:r>
              <a:rPr lang="en-US" altLang="en-US"/>
              <a:t> vs. Immediate judgments</a:t>
            </a:r>
          </a:p>
          <a:p>
            <a:pPr marL="609600" indent="-609600" eaLnBrk="1" hangingPunct="1">
              <a:lnSpc>
                <a:spcPct val="170000"/>
              </a:lnSpc>
              <a:buFont typeface="Times" pitchFamily="2" charset="0"/>
              <a:buAutoNum type="arabicPeriod"/>
            </a:pPr>
            <a:r>
              <a:rPr lang="en-US" altLang="en-US" i="1"/>
              <a:t>Intentional</a:t>
            </a:r>
            <a:r>
              <a:rPr lang="en-US" altLang="en-US"/>
              <a:t> vs. Incidental learning</a:t>
            </a:r>
          </a:p>
          <a:p>
            <a:pPr marL="609600" indent="-609600" eaLnBrk="1" hangingPunct="1">
              <a:lnSpc>
                <a:spcPct val="170000"/>
              </a:lnSpc>
              <a:buFont typeface="Times" pitchFamily="2" charset="0"/>
              <a:buAutoNum type="arabicPeriod"/>
            </a:pPr>
            <a:r>
              <a:rPr lang="en-US" altLang="en-US" i="1"/>
              <a:t>Overlearned Material</a:t>
            </a:r>
          </a:p>
          <a:p>
            <a:pPr marL="609600" indent="-609600" eaLnBrk="1" hangingPunct="1">
              <a:lnSpc>
                <a:spcPct val="170000"/>
              </a:lnSpc>
              <a:buFont typeface="Times" pitchFamily="2" charset="0"/>
              <a:buAutoNum type="arabicPeriod"/>
            </a:pP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0776F-E5FE-B64E-94FB-DDC42BA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>
            <a:extLst>
              <a:ext uri="{FF2B5EF4-FFF2-40B4-BE49-F238E27FC236}">
                <a16:creationId xmlns:a16="http://schemas.microsoft.com/office/drawing/2014/main" id="{E4011AA4-E80C-2A4D-A8DC-F2AA46D47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685800"/>
            <a:ext cx="807720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Relationship Between Metamemory and Memory Performance</a:t>
            </a:r>
          </a:p>
          <a:p>
            <a:pPr lvl="1" eaLnBrk="1" hangingPunct="1"/>
            <a:r>
              <a:rPr lang="en-US" altLang="en-US" dirty="0"/>
              <a:t>Leal (1987) : questionnaire study</a:t>
            </a:r>
          </a:p>
          <a:p>
            <a:pPr lvl="1" eaLnBrk="1" hangingPunct="1"/>
            <a:r>
              <a:rPr lang="en-US" altLang="en-US" dirty="0"/>
              <a:t>Methodological and measurement issues</a:t>
            </a:r>
          </a:p>
          <a:p>
            <a:pPr eaLnBrk="1" hangingPunct="1"/>
            <a:r>
              <a:rPr lang="en-US" altLang="en-US" u="sng" dirty="0"/>
              <a:t>Awareness</a:t>
            </a:r>
            <a:r>
              <a:rPr lang="en-US" altLang="en-US" dirty="0"/>
              <a:t> of factors affecting memory</a:t>
            </a:r>
          </a:p>
          <a:p>
            <a:pPr lvl="1" eaLnBrk="1" hangingPunct="1"/>
            <a:r>
              <a:rPr lang="en-US" altLang="en-US" dirty="0"/>
              <a:t>Suzuki &amp; Slater (1988)</a:t>
            </a:r>
          </a:p>
          <a:p>
            <a:pPr eaLnBrk="1" hangingPunct="1"/>
            <a:r>
              <a:rPr lang="en-US" altLang="en-US" u="sng" dirty="0"/>
              <a:t>Regulating</a:t>
            </a:r>
            <a:r>
              <a:rPr lang="en-US" altLang="en-US" dirty="0"/>
              <a:t> study strategies</a:t>
            </a:r>
          </a:p>
          <a:p>
            <a:pPr lvl="1" eaLnBrk="1" hangingPunct="1"/>
            <a:r>
              <a:rPr lang="en-US" altLang="en-US" dirty="0"/>
              <a:t>Allotment of time</a:t>
            </a:r>
          </a:p>
          <a:p>
            <a:pPr lvl="1" eaLnBrk="1" hangingPunct="1"/>
            <a:r>
              <a:rPr lang="en-US" altLang="en-US" dirty="0"/>
              <a:t>Immediate vs. Delayed assessment 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Cull &amp; Zechmeister (1994)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E9DDC-FB8D-5941-A359-077C540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5ACEE05B-C8B4-7B46-B254-5E3F3B2B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Cull &amp; Zechmeister (1994)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2936989F-C2CF-2041-9D03-232842CFC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60960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unusual word - easy word</a:t>
            </a:r>
          </a:p>
          <a:p>
            <a:pPr lvl="1" eaLnBrk="1" hangingPunct="1"/>
            <a:r>
              <a:rPr lang="en-US" altLang="en-US" dirty="0"/>
              <a:t>e.g. fugue - chair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unusual word - hard word</a:t>
            </a:r>
          </a:p>
          <a:p>
            <a:pPr lvl="1" eaLnBrk="1" hangingPunct="1"/>
            <a:r>
              <a:rPr lang="en-US" altLang="en-US" dirty="0"/>
              <a:t>e.g. rheum - siege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DC46DF-AA3A-3843-BFFC-474B3051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>
            <a:extLst>
              <a:ext uri="{FF2B5EF4-FFF2-40B4-BE49-F238E27FC236}">
                <a16:creationId xmlns:a16="http://schemas.microsoft.com/office/drawing/2014/main" id="{E3D40F7C-E9DA-0147-90EB-C3A1B821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954088"/>
            <a:ext cx="59817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7013AA-0FEB-6943-8C6E-50F880E0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ABDA34A9-D2D7-824B-9753-E4B46C383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Tip-of-the-Tongue Phenomenon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5C2081EA-E26A-6A48-AC47-7C51F313F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/>
              <a:t>A sensation we have when we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re confident that we know the word we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re searching for </a:t>
            </a:r>
            <a:r>
              <a:rPr lang="en-US" altLang="ja-JP" u="sng"/>
              <a:t>but</a:t>
            </a:r>
            <a:r>
              <a:rPr lang="en-US" altLang="ja-JP"/>
              <a:t> we can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t recall it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/>
              <a:t>Brown &amp; McNeill (1966)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i="1"/>
              <a:t>Sampan</a:t>
            </a:r>
            <a:r>
              <a:rPr lang="en-US" altLang="en-US"/>
              <a:t> - Saipan, Siam, Cheyenne, Sarong, sanching, and symphoon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/>
              <a:t>Why is this metacognition?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4DB2E-7AF7-0749-B8BA-BD782D06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>
            <a:extLst>
              <a:ext uri="{FF2B5EF4-FFF2-40B4-BE49-F238E27FC236}">
                <a16:creationId xmlns:a16="http://schemas.microsoft.com/office/drawing/2014/main" id="{5217B52E-51E3-AE45-ACD7-FA3D54AB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3223"/>
            <a:ext cx="7315200" cy="65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5B7B7-91B0-FF48-AFB9-9A43D19F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2F9AD146-C311-6644-9A26-37940185B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T.O.T. - More Recent Research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FAFF59F6-5B2C-7742-9ED0-2FD18CCC3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7900" y="1981200"/>
            <a:ext cx="76962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dirty="0"/>
              <a:t>Brown (1991) - 25 years of research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/>
              <a:t>1 experience / week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/>
              <a:t>1st letter			50% - 70 %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/>
              <a:t># of syllables		47% - 83%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dirty="0"/>
              <a:t>Feeling of knowing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890A1-7F24-9949-BA00-9B6CC15B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F76F1DD9-3850-8749-A8CA-13B7EE6A3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Metacomprehension</a:t>
            </a:r>
            <a:endParaRPr lang="en-US" altLang="en-US" dirty="0"/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80D1C90C-A86F-4C40-854C-F31D25748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Our knowledge/awareness of our reading comprehension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err="1"/>
              <a:t>Metacomprehension</a:t>
            </a:r>
            <a:r>
              <a:rPr lang="en-US" altLang="en-US" sz="2800" dirty="0"/>
              <a:t> Accuracy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College students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Pressley &amp; </a:t>
            </a:r>
            <a:r>
              <a:rPr lang="en-US" altLang="en-US" sz="2400" dirty="0" err="1"/>
              <a:t>Ghatala</a:t>
            </a:r>
            <a:r>
              <a:rPr lang="en-US" altLang="en-US" sz="2400" dirty="0"/>
              <a:t> (1988)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Higher </a:t>
            </a:r>
            <a:r>
              <a:rPr lang="en-US" altLang="en-US" sz="2400" dirty="0" err="1"/>
              <a:t>metacomprehension</a:t>
            </a:r>
            <a:r>
              <a:rPr lang="en-US" altLang="en-US" sz="2400" dirty="0"/>
              <a:t> ----&gt; higher reading comprehension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Improving Metacognition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Pretests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Accurately assessing understanding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Regulating your reading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77224-F683-D348-A5A1-27A42956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A720375E-F266-7941-A994-2AA4F2927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1"/>
            <a:ext cx="59436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4">
            <a:extLst>
              <a:ext uri="{FF2B5EF4-FFF2-40B4-BE49-F238E27FC236}">
                <a16:creationId xmlns:a16="http://schemas.microsoft.com/office/drawing/2014/main" id="{C7621B2C-E5E2-7345-A8CE-0D63BD1E5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772400" cy="1143000"/>
          </a:xfrm>
        </p:spPr>
        <p:txBody>
          <a:bodyPr/>
          <a:lstStyle/>
          <a:p>
            <a:r>
              <a:rPr lang="en-US" altLang="en-US" dirty="0"/>
              <a:t>Testing Effects</a:t>
            </a:r>
          </a:p>
        </p:txBody>
      </p:sp>
      <p:sp>
        <p:nvSpPr>
          <p:cNvPr id="23555" name="TextBox 5">
            <a:extLst>
              <a:ext uri="{FF2B5EF4-FFF2-40B4-BE49-F238E27FC236}">
                <a16:creationId xmlns:a16="http://schemas.microsoft.com/office/drawing/2014/main" id="{A0D7D990-DEE7-BE41-A558-A44DC47D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832475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" pitchFamily="2" charset="0"/>
              </a:rPr>
              <a:t>The Effect of Learning Condition (Repeated Study vs. Testing) and Retention Interval on Recall (Roediger &amp; Karpicke, 2006)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0FB0B-B585-3746-82D2-46F1882E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D2FAE-FF8C-3C4F-9392-2E67FDE0232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>
            <a:extLst>
              <a:ext uri="{FF2B5EF4-FFF2-40B4-BE49-F238E27FC236}">
                <a16:creationId xmlns:a16="http://schemas.microsoft.com/office/drawing/2014/main" id="{9A50A3F3-1C19-A247-A7E0-04E9100DE8B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63344"/>
            <a:ext cx="6553200" cy="653240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20822-ECDD-C646-BAD8-F27785BB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28989-23ED-3E48-A21C-A2789CFF093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>
            <a:extLst>
              <a:ext uri="{FF2B5EF4-FFF2-40B4-BE49-F238E27FC236}">
                <a16:creationId xmlns:a16="http://schemas.microsoft.com/office/drawing/2014/main" id="{A3E98360-1EFA-CB4A-A78E-716B7CD0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464286"/>
            <a:ext cx="6324601" cy="59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46C66-E452-F748-802F-5286371D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E567CD6E-D8F1-EE4A-A9B9-A036E8423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/>
              <a:t>Improving Metacomprehension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AAB49AAB-68F5-BC4F-8F33-513047C0E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Subjective Assessment vs. Objective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Pretest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Elaborative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Regulation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Connections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Visual images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Summarizing / outlining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3DFA0-4334-6B47-A0D4-61746B5F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5B7B7-91B0-FF48-AFB9-9A43D19F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3400" y="6094573"/>
            <a:ext cx="2540000" cy="457200"/>
          </a:xfrm>
        </p:spPr>
        <p:txBody>
          <a:bodyPr/>
          <a:lstStyle/>
          <a:p>
            <a:pPr>
              <a:defRPr/>
            </a:pPr>
            <a:fld id="{1E168206-029F-C141-AB65-B0FF1D93DC9A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2CFFE-9033-8247-8A81-CF84560D69BA}"/>
              </a:ext>
            </a:extLst>
          </p:cNvPr>
          <p:cNvSpPr txBox="1"/>
          <p:nvPr/>
        </p:nvSpPr>
        <p:spPr>
          <a:xfrm>
            <a:off x="1629987" y="2517003"/>
            <a:ext cx="1494213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Despot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Geode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Meridian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Venerable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Deciduous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Surrogate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Quintuplets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Charisma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Hemoglobin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Pterodactyls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Geyser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gizzard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E62AE52-6E82-A749-8748-48406BE7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396"/>
            <a:ext cx="7315200" cy="65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4B69B4-AC64-3F4A-A9F1-4CB3FED3FA19}"/>
              </a:ext>
            </a:extLst>
          </p:cNvPr>
          <p:cNvSpPr txBox="1"/>
          <p:nvPr/>
        </p:nvSpPr>
        <p:spPr>
          <a:xfrm>
            <a:off x="1447800" y="112829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 to the TOT Definitions:</a:t>
            </a:r>
          </a:p>
        </p:txBody>
      </p:sp>
    </p:spTree>
    <p:extLst>
      <p:ext uri="{BB962C8B-B14F-4D97-AF65-F5344CB8AC3E}">
        <p14:creationId xmlns:p14="http://schemas.microsoft.com/office/powerpoint/2010/main" val="1655479526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4EA97FD-994A-ED47-919C-1217EBB05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978CECB-DE88-3343-9FF0-CE42093846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1800" y="2443162"/>
            <a:ext cx="6858000" cy="1676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/>
              <a:t>Deliberate Practice</a:t>
            </a:r>
          </a:p>
          <a:p>
            <a:pPr>
              <a:spcAft>
                <a:spcPts val="1800"/>
              </a:spcAft>
            </a:pPr>
            <a:r>
              <a:rPr lang="en-US" altLang="en-US" dirty="0"/>
              <a:t>Domain-Specific vs. General</a:t>
            </a:r>
          </a:p>
          <a:p>
            <a:pPr>
              <a:spcAft>
                <a:spcPts val="1800"/>
              </a:spcAft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0116D-0B80-EF42-B509-CAFF2530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4EA97FD-994A-ED47-919C-1217EBB05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Mnemonics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0116D-0B80-EF42-B509-CAFF2530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564F-CCBF-0545-BA41-620E84A2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57500"/>
            <a:ext cx="99060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Mnemonics</a:t>
            </a:r>
            <a:r>
              <a:rPr lang="en-US" dirty="0"/>
              <a:t> are techniques for learning &amp; remembering arbitrary or difficult to learn information or material.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85877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3">
            <a:extLst>
              <a:ext uri="{FF2B5EF4-FFF2-40B4-BE49-F238E27FC236}">
                <a16:creationId xmlns:a16="http://schemas.microsoft.com/office/drawing/2014/main" id="{27E3930E-B2B1-BE4A-811C-15CE45ACB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2861" y="241032"/>
            <a:ext cx="8077200" cy="1143000"/>
          </a:xfrm>
        </p:spPr>
        <p:txBody>
          <a:bodyPr/>
          <a:lstStyle/>
          <a:p>
            <a:r>
              <a:rPr lang="en-US" altLang="en-US" dirty="0"/>
              <a:t>Two General Types of </a:t>
            </a:r>
            <a:r>
              <a:rPr lang="en-US" altLang="en-US" dirty="0">
                <a:solidFill>
                  <a:srgbClr val="FF0000"/>
                </a:solidFill>
              </a:rPr>
              <a:t>Mnemonics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7A7A7-E4B7-5A48-8884-59DF9977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D2FAE-FF8C-3C4F-9392-2E67FDE0232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7542B-74CE-0A41-AF72-DE24F0946A8E}"/>
              </a:ext>
            </a:extLst>
          </p:cNvPr>
          <p:cNvSpPr/>
          <p:nvPr/>
        </p:nvSpPr>
        <p:spPr bwMode="auto">
          <a:xfrm>
            <a:off x="1828800" y="4267200"/>
            <a:ext cx="2819400" cy="457200"/>
          </a:xfrm>
          <a:prstGeom prst="rect">
            <a:avLst/>
          </a:prstGeom>
          <a:solidFill>
            <a:srgbClr val="795241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Imagery Mnemonics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BAA97B-F105-5F48-A57F-C16C15540CE7}"/>
              </a:ext>
            </a:extLst>
          </p:cNvPr>
          <p:cNvSpPr/>
          <p:nvPr/>
        </p:nvSpPr>
        <p:spPr bwMode="auto">
          <a:xfrm>
            <a:off x="7156361" y="4267200"/>
            <a:ext cx="3664039" cy="457200"/>
          </a:xfrm>
          <a:prstGeom prst="rect">
            <a:avLst/>
          </a:prstGeom>
          <a:solidFill>
            <a:srgbClr val="795241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Organizational Mnemonics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225EE-F0ED-2A43-B96B-3A267EE25064}"/>
              </a:ext>
            </a:extLst>
          </p:cNvPr>
          <p:cNvSpPr/>
          <p:nvPr/>
        </p:nvSpPr>
        <p:spPr bwMode="auto">
          <a:xfrm>
            <a:off x="4991100" y="2336532"/>
            <a:ext cx="2209800" cy="457200"/>
          </a:xfrm>
          <a:prstGeom prst="rect">
            <a:avLst/>
          </a:prstGeom>
          <a:solidFill>
            <a:srgbClr val="C6E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Mnemonics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4BEF98-73C2-FD47-8CB4-E843BBC0AFA6}"/>
              </a:ext>
            </a:extLst>
          </p:cNvPr>
          <p:cNvCxnSpPr>
            <a:cxnSpLocks/>
            <a:stCxn id="3" idx="0"/>
          </p:cNvCxnSpPr>
          <p:nvPr/>
        </p:nvCxnSpPr>
        <p:spPr bwMode="auto">
          <a:xfrm flipV="1">
            <a:off x="3238500" y="2813050"/>
            <a:ext cx="2812961" cy="14541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E5B496-970D-C343-871C-2877D9C1F19C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H="1" flipV="1">
            <a:off x="6051461" y="2812558"/>
            <a:ext cx="2936920" cy="14546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4CBC239-AB4A-B748-B9E8-5B83FF182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2475" y="304800"/>
            <a:ext cx="8147050" cy="1143000"/>
          </a:xfrm>
        </p:spPr>
        <p:txBody>
          <a:bodyPr/>
          <a:lstStyle/>
          <a:p>
            <a:pPr eaLnBrk="1" hangingPunct="1"/>
            <a:r>
              <a:rPr lang="en-US" altLang="en-US"/>
              <a:t>Visual Imagery Mnemonics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03E00ED-9D16-2840-9226-F26D10734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2475" y="1942027"/>
            <a:ext cx="8147050" cy="297394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/>
              <a:t>What is Imagery?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/>
              <a:t>Types of Imagery – Visual, Auditory, Gustatory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/>
              <a:t>Visual Imagery – Effective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dirty="0"/>
              <a:t>Bizarre Imagery Effectiveness – Potential Confounds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i="1" dirty="0">
                <a:solidFill>
                  <a:srgbClr val="FF0000"/>
                </a:solidFill>
              </a:rPr>
              <a:t>Interactive</a:t>
            </a:r>
            <a:r>
              <a:rPr lang="en-US" altLang="en-US" sz="2800" dirty="0"/>
              <a:t> Visual Imagery – extremely effective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228706-9F8E-7C4A-B20E-C77FE73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1EA072-43A6-014E-8F7A-AA540838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10363200" cy="1143000"/>
          </a:xfrm>
        </p:spPr>
        <p:txBody>
          <a:bodyPr/>
          <a:lstStyle/>
          <a:p>
            <a:r>
              <a:rPr lang="en-US" dirty="0"/>
              <a:t>Interactive Visual Imagery</a:t>
            </a:r>
            <a:br>
              <a:rPr lang="en-US" dirty="0"/>
            </a:br>
            <a:r>
              <a:rPr lang="en-US" dirty="0"/>
              <a:t>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DD2FC-CCE5-7E43-9E74-F766B1F4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AB217-8334-C34A-9227-197BFEE1C04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67706"/>
      </p:ext>
    </p:extLst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Sakura">
  <a:themeElements>
    <a:clrScheme name="Sakura 1">
      <a:dk1>
        <a:srgbClr val="463634"/>
      </a:dk1>
      <a:lt1>
        <a:srgbClr val="AA947E"/>
      </a:lt1>
      <a:dk2>
        <a:srgbClr val="795241"/>
      </a:dk2>
      <a:lt2>
        <a:srgbClr val="000000"/>
      </a:lt2>
      <a:accent1>
        <a:srgbClr val="F9DBD3"/>
      </a:accent1>
      <a:accent2>
        <a:srgbClr val="DACA9C"/>
      </a:accent2>
      <a:accent3>
        <a:srgbClr val="D2C8C0"/>
      </a:accent3>
      <a:accent4>
        <a:srgbClr val="3A2D2B"/>
      </a:accent4>
      <a:accent5>
        <a:srgbClr val="FBEAE6"/>
      </a:accent5>
      <a:accent6>
        <a:srgbClr val="C5B78D"/>
      </a:accent6>
      <a:hlink>
        <a:srgbClr val="393A18"/>
      </a:hlink>
      <a:folHlink>
        <a:srgbClr val="560000"/>
      </a:folHlink>
    </a:clrScheme>
    <a:fontScheme name="Sakur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akura 1">
        <a:dk1>
          <a:srgbClr val="463634"/>
        </a:dk1>
        <a:lt1>
          <a:srgbClr val="AA947E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D2C8C0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2">
        <a:dk1>
          <a:srgbClr val="463634"/>
        </a:dk1>
        <a:lt1>
          <a:srgbClr val="FFFFCC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FFFFE2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993</Words>
  <Application>Microsoft Macintosh PowerPoint</Application>
  <PresentationFormat>Widescreen</PresentationFormat>
  <Paragraphs>266</Paragraphs>
  <Slides>43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Hoefler Text</vt:lpstr>
      <vt:lpstr>Palatino</vt:lpstr>
      <vt:lpstr>Times</vt:lpstr>
      <vt:lpstr>Times New Roman</vt:lpstr>
      <vt:lpstr>Wingdings</vt:lpstr>
      <vt:lpstr>Sakura</vt:lpstr>
      <vt:lpstr>Document</vt:lpstr>
      <vt:lpstr>Improving Memory: Memory Strategies and Metacognition</vt:lpstr>
      <vt:lpstr>Apply What We’ve Learned So far...</vt:lpstr>
      <vt:lpstr>Practice</vt:lpstr>
      <vt:lpstr>Testing Effects</vt:lpstr>
      <vt:lpstr>Practice</vt:lpstr>
      <vt:lpstr>Mnemonics</vt:lpstr>
      <vt:lpstr>Two General Types of Mnemonics</vt:lpstr>
      <vt:lpstr>Visual Imagery Mnemonics</vt:lpstr>
      <vt:lpstr>Interactive Visual Imagery Demonstration</vt:lpstr>
      <vt:lpstr>Interactive Visual Imagery Mnemonics</vt:lpstr>
      <vt:lpstr>Keyword Method</vt:lpstr>
      <vt:lpstr>How to Use the Method of Loci to Remember a List of Items</vt:lpstr>
      <vt:lpstr>PowerPoint Presentation</vt:lpstr>
      <vt:lpstr>Organizational Mnemonics</vt:lpstr>
      <vt:lpstr>Organizational Mnemonics</vt:lpstr>
      <vt:lpstr>PowerPoint Presentation</vt:lpstr>
      <vt:lpstr>Hierarchical Technique</vt:lpstr>
      <vt:lpstr>PowerPoint Presentation</vt:lpstr>
      <vt:lpstr>Bower (1969)</vt:lpstr>
      <vt:lpstr>PowerPoint Presentation</vt:lpstr>
      <vt:lpstr>PowerPoint Presentation</vt:lpstr>
      <vt:lpstr>First-Letter Mnemonic</vt:lpstr>
      <vt:lpstr>Narrative Technique</vt:lpstr>
      <vt:lpstr>Multimodal Approach</vt:lpstr>
      <vt:lpstr>Improving Prospective Memory</vt:lpstr>
      <vt:lpstr>External Memory Aids</vt:lpstr>
      <vt:lpstr>Metacognition</vt:lpstr>
      <vt:lpstr>Metacognition Topics</vt:lpstr>
      <vt:lpstr>Metamemory</vt:lpstr>
      <vt:lpstr>Lovelace (1994) Results</vt:lpstr>
      <vt:lpstr>Estimated Total Score vs. Actual Total Score as a Function of Actual Test Performance</vt:lpstr>
      <vt:lpstr>When Metamemory Accuracy Is Likely To Be High:</vt:lpstr>
      <vt:lpstr>PowerPoint Presentation</vt:lpstr>
      <vt:lpstr>Cull &amp; Zechmeister (1994)</vt:lpstr>
      <vt:lpstr>PowerPoint Presentation</vt:lpstr>
      <vt:lpstr>Tip-of-the-Tongue Phenomenon</vt:lpstr>
      <vt:lpstr>PowerPoint Presentation</vt:lpstr>
      <vt:lpstr>T.O.T. - More Recent Research</vt:lpstr>
      <vt:lpstr>Metacomprehension</vt:lpstr>
      <vt:lpstr>PowerPoint Presentation</vt:lpstr>
      <vt:lpstr>PowerPoint Presentation</vt:lpstr>
      <vt:lpstr>Improving Metacomprehension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Memory: Memory Strategies and Metacognition</dc:title>
  <dc:creator>Robert Crutcher</dc:creator>
  <cp:lastModifiedBy>Robert Crutcher</cp:lastModifiedBy>
  <cp:revision>34</cp:revision>
  <dcterms:created xsi:type="dcterms:W3CDTF">2020-10-01T18:35:05Z</dcterms:created>
  <dcterms:modified xsi:type="dcterms:W3CDTF">2021-08-10T16:24:24Z</dcterms:modified>
</cp:coreProperties>
</file>