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98" r:id="rId2"/>
  </p:sldMasterIdLst>
  <p:notesMasterIdLst>
    <p:notesMasterId r:id="rId49"/>
  </p:notesMasterIdLst>
  <p:handoutMasterIdLst>
    <p:handoutMasterId r:id="rId50"/>
  </p:handoutMasterIdLst>
  <p:sldIdLst>
    <p:sldId id="305" r:id="rId3"/>
    <p:sldId id="306" r:id="rId4"/>
    <p:sldId id="257" r:id="rId5"/>
    <p:sldId id="258" r:id="rId6"/>
    <p:sldId id="310" r:id="rId7"/>
    <p:sldId id="311" r:id="rId8"/>
    <p:sldId id="312" r:id="rId9"/>
    <p:sldId id="313" r:id="rId10"/>
    <p:sldId id="259" r:id="rId11"/>
    <p:sldId id="283" r:id="rId12"/>
    <p:sldId id="284" r:id="rId13"/>
    <p:sldId id="342" r:id="rId14"/>
    <p:sldId id="260" r:id="rId15"/>
    <p:sldId id="261" r:id="rId16"/>
    <p:sldId id="262" r:id="rId17"/>
    <p:sldId id="263" r:id="rId18"/>
    <p:sldId id="264" r:id="rId19"/>
    <p:sldId id="265" r:id="rId20"/>
    <p:sldId id="267" r:id="rId21"/>
    <p:sldId id="268" r:id="rId22"/>
    <p:sldId id="314" r:id="rId23"/>
    <p:sldId id="269" r:id="rId24"/>
    <p:sldId id="347" r:id="rId25"/>
    <p:sldId id="343" r:id="rId26"/>
    <p:sldId id="288" r:id="rId27"/>
    <p:sldId id="295" r:id="rId28"/>
    <p:sldId id="309" r:id="rId29"/>
    <p:sldId id="296" r:id="rId30"/>
    <p:sldId id="297" r:id="rId31"/>
    <p:sldId id="346" r:id="rId32"/>
    <p:sldId id="345" r:id="rId33"/>
    <p:sldId id="323" r:id="rId34"/>
    <p:sldId id="308" r:id="rId35"/>
    <p:sldId id="290" r:id="rId36"/>
    <p:sldId id="291" r:id="rId37"/>
    <p:sldId id="325" r:id="rId38"/>
    <p:sldId id="300" r:id="rId39"/>
    <p:sldId id="301" r:id="rId40"/>
    <p:sldId id="292" r:id="rId41"/>
    <p:sldId id="303" r:id="rId42"/>
    <p:sldId id="280" r:id="rId43"/>
    <p:sldId id="304" r:id="rId44"/>
    <p:sldId id="279" r:id="rId45"/>
    <p:sldId id="281" r:id="rId46"/>
    <p:sldId id="282" r:id="rId47"/>
    <p:sldId id="339" r:id="rId4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81361"/>
  </p:normalViewPr>
  <p:slideViewPr>
    <p:cSldViewPr>
      <p:cViewPr varScale="1">
        <p:scale>
          <a:sx n="98" d="100"/>
          <a:sy n="98" d="100"/>
        </p:scale>
        <p:origin x="204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28"/>
    </p:cViewPr>
  </p:sorterViewPr>
  <p:notesViewPr>
    <p:cSldViewPr>
      <p:cViewPr varScale="1">
        <p:scale>
          <a:sx n="111" d="100"/>
          <a:sy n="111" d="100"/>
        </p:scale>
        <p:origin x="-33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DFEFC2-CA33-4742-A0B3-1C871454A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6AAF1-B161-104F-8395-12088D41E4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A0B97A-5814-5748-848A-63D8BFB778C3}" type="datetimeFigureOut">
              <a:rPr lang="en-US" altLang="en-US"/>
              <a:pPr>
                <a:defRPr/>
              </a:pPr>
              <a:t>8/11/21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F92A9-3430-BF43-B3D5-7DC5D612C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9FF40-19B7-634B-BCC9-6DE7BECF9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0D2E6E-6DC3-5D4B-ACD6-CC857D8EF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8226213-F2EB-D147-849E-A00776BBB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9B1BA36-0886-F041-8720-FB5250580C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22BB94C2-6AB1-5044-8D6A-9230D47CF2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E1F4D637-7E8A-B447-ACEE-BFE80DAB6A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019C4B66-B0A0-164C-A461-B8FB898BA3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D58F58A5-63AE-AE46-9343-A50776E02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2E3D3C-99E3-7B4D-9B79-FE6273B8D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213E743E-5E67-9D45-BFA8-86E9842B8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5DC5ED0-68BE-944E-9B39-1D1E2015900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EDD4452-08CE-6242-89D4-888A1A538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94FCC2-4162-FA48-8582-F99B6A1C0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6E65426F-81A3-E646-A37B-3693FF9A6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0F9A2B-7DC0-694D-97C6-E88EEFDAC70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6E3F43A0-428A-404D-9C86-900744AF3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FFE02CB7-8FCC-F542-BE94-186A4745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A909690-E3F5-3D40-8A93-3241EFAF6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8FC0C0C-B4BB-2B41-816E-30872D88DF8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155549D1-FD45-F44F-8490-7CA5ECD9F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1B9144FF-9B90-DF41-A999-8941DB9A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E3D3C-99E3-7B4D-9B79-FE6273B8D7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26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781D233F-7709-7B43-A579-B4EEC1258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4002903-5B0E-E443-A0F6-48254D40FA1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28FE2857-6473-054F-9514-96EEDE385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1027">
            <a:extLst>
              <a:ext uri="{FF2B5EF4-FFF2-40B4-BE49-F238E27FC236}">
                <a16:creationId xmlns:a16="http://schemas.microsoft.com/office/drawing/2014/main" id="{9829B432-6E0C-2B43-9988-D96BD72FE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34C7977-F096-614D-BE4D-37D197F43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DF9392F-4231-2C49-B0A1-64032E52C96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1D5F5C6F-6425-6246-9EDE-FE425D753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1027">
            <a:extLst>
              <a:ext uri="{FF2B5EF4-FFF2-40B4-BE49-F238E27FC236}">
                <a16:creationId xmlns:a16="http://schemas.microsoft.com/office/drawing/2014/main" id="{4B8472EC-5F48-6B45-842E-4E50445DB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9ADDED8-8B52-444A-874E-DD0BDADEB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E81F468-A98D-2D43-940F-1333E4C6785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B67E3E3D-7A98-014C-8F31-651FB008F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E452380B-E315-324A-A7F3-529B0DB80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DB5808DC-A4D0-EF46-9E79-E4FAE1816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0790BD2-76D4-BC44-8157-0548892D4C1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8ED95DC5-FBA2-A847-A67D-5D4FCC580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9648F260-3217-3A4E-8682-E20921D57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810B432-39F3-6545-9083-0EDA28487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D5ED89F-3473-A14C-807F-CE30BA939B6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D56FA5A1-DEF2-6441-96FC-91E70BBFA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C90AC620-5F00-E443-8226-20E687CE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69BABD72-F24C-7741-8419-494D2BEBA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1748C9D-5336-854B-9C01-C2BCAF7E030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62C56B48-7E17-0D4F-B2FE-23D24EA56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1027">
            <a:extLst>
              <a:ext uri="{FF2B5EF4-FFF2-40B4-BE49-F238E27FC236}">
                <a16:creationId xmlns:a16="http://schemas.microsoft.com/office/drawing/2014/main" id="{71ACD173-BD71-9E4B-8F2A-EFC2D4C96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D8434B3-4A4C-0B41-AA37-0909DCD55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D8FA119-EB1A-9E4F-BDED-8745E3A3C85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7E82CD6B-2691-7548-9A00-9FBF7904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E00BAF5B-0B83-2A42-893D-342768DA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1C92C88-A83D-7E44-84C4-5D19221A8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748CF38-52F4-1E40-B6E5-8D4507A56BA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D6FC12D-7862-A844-8368-63BB4176A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FC0725-0723-444A-950C-ED085BEF8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7AFBA3DC-FFBB-454E-92BD-506478D2E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7677AA9-30C4-664B-83AE-9B932E1774F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FA0B8ADB-A51F-C14D-8056-C200A5999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id="{F97EAA90-2233-374B-BC94-845BF45FD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F15CBF90-F98E-894A-8BA1-CD39D8448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D763DA5A-AC45-5049-B302-B331B56D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325669B5-A13B-C84D-A777-3DD80C022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F78AD77-E4B0-D948-AC47-90F143ADB0A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87F59B4-EC03-F142-97CD-6A2D43472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5EA41AA-1D63-D845-BB46-6DA960802FE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B82E604-04BF-624F-9F33-54EE03839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3FF0580-2637-0344-AD93-9CB1B9D5B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0022816D-9321-2C43-A4E4-5D83FD267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F43E989F-97D6-B246-92DB-6AE1729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DF7515E4-9628-E446-B927-8B7A41E0C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495AF4C-8CFF-1C41-A727-79B97B48A420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7810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D4A2D1E6-C622-3B4F-BD15-8B0269DC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E518724-BBD6-B549-950A-392F22EF6D8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0C851BE-A995-6E4D-8930-44A1F785E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C5EF993-23D0-0B4A-A11A-71B286B08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188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F100D6F6-54DE-A447-9628-0F0D01296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B12B54D-FACD-F94D-9D86-9179809F756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45F1A97D-0D3B-1B4B-B6BE-1370680B1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A606F53-ABDD-2740-9F1D-525596DE0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7368599F-8E42-BB4B-B4EC-5ADDFEAC5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92B5C81-39EA-8448-AB1C-5621FD2F9EE6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06C9E30-CA43-BB47-BB98-3121EA9A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AA525B6-42B0-1D45-A7BE-9EC4A5E66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29F10C92-40F8-2B4D-A152-F898825D6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0329EE1-BCB0-9943-86CB-7801B6E3EA2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CAA5759-EC0C-2447-907A-0EBCE0DA9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1AA0A85-FA84-6A43-8568-F7AB1EC76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F8AF13A0-0A7F-4441-9DCC-AC1158BDE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DB84F80-8793-BF42-8D8E-8DDD638E4AB9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927C6C6-FFB3-AD45-9A0A-5DFA3A53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12A05CD-39EB-C946-8704-A94537306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8AAC1456-A98D-6E48-9B89-04CE5855D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75254B0-30F1-D946-B24E-FE049C30C39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E999F80B-9134-204A-BA3D-DD4D373FB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0A2074A-BC53-0343-B070-A9DFD280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83D7A12-772F-604C-9A29-51FADBE5B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FFD98CC-0164-C840-A7BC-01A803CEB8F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803FFDE-8D9C-934B-BD70-EDF3CBE17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BF71B2C-DAFB-3C4E-9DA8-B286EBABB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76D85EC7-F62A-A945-9AA8-32C397BAA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BE1F880C-1686-4E49-B6CF-15A83A330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24B818BF-F137-9941-AB5E-7A9BDF201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5790598-61B6-464D-A90C-17FE6E22023E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5E7C9071-23FA-D345-BE66-6CF7CFCE5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8D01DC5-541B-D744-AA5D-67020F176364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DA1A7299-295F-FB4A-B828-30E6E2391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D8B6EB8-2C2F-2E40-85BA-6E422D460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26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9256DE92-6EB0-AA48-9783-D09077010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02DEA78-03FD-B94D-9585-E7074A8A587C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7E1D91AC-D1BA-7F4F-89BD-9AD9B0EA8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1C22D09-41A7-2345-A2C5-78D7E1726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B036B01E-A221-694E-9607-D47CFAFFB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24DF753-40AC-8A46-9F61-813FCCDBAEBE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905D79BD-8954-4040-93B3-701EC0754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D330575-A848-EB49-B211-D3C05391C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6C9FE770-B03F-8E44-B73E-3EEABCDC1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36470A0D-0716-E340-BDC5-23BA95AB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area of text that we can actually focus on is quite small. You cannot see detailed letter information outside of this area. This the foveal area.</a:t>
            </a: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6557873B-0DBD-A041-B529-9B947A885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6A4B9B8-CD53-764C-9BD7-0185DC6F1D2A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51827D02-884E-BB4B-8FB8-88258277A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5B5758B-0B16-3446-9560-71119FF0AD9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D69492E0-A6C4-FF4C-A455-80AC02AFA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B1E6458-7ACE-5747-880E-7EEDF9000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5CED897C-F268-984A-81C4-C81359A20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A8AD651-79D1-6A48-B371-6CB50F90C11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96CAD3A-4AA9-954E-9E13-48EB4DFF4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0153A59-3E83-BC42-B77F-35E7F37D5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092DE857-CBD8-5B41-BE6C-F9D9F1090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42DF657-03EA-774B-AFCF-05FF84B0FA77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18F24B66-49D8-4544-8593-D39ADA009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712B9B7-8F4A-8A46-B8DF-5907FE68C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828F58DF-4C53-574C-B9C4-72FEDA403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9684A6C-6AE4-2F40-AB9D-B196E6330F4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FFBE87A-1E15-EF49-9950-B2AE5103E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DECFEF5-1BBA-3047-B089-06925250A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2BF48AB2-E635-0D4A-A5BC-9902446BB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74622FA-276B-CC45-9842-97F004DEF3C9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7EC3181-8526-3D4C-910F-80E2D3217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AB7B6C7-0D62-894B-878E-6765D4040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B05B1D4-9112-FD44-8137-7C95FA54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D79C9D2-888E-4546-A348-13C03B6AAE5D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DEA106D-BF41-C243-BEA8-38A9196E1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41442D60-23C8-4146-AF32-A3C855F0F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73BAF19B-91CC-EB4F-B1EA-BD016E16F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B57D908-E224-C542-B510-BD9CB1BE40F0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A1548EC-6F05-B344-A2CA-BBCA4CA18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D6E1218-4733-5B43-B870-C90F767E7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F859C296-6078-7746-83DF-A67DB886C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C4738B5-AB54-8E42-B4B6-6F48F6204BFC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0BBCB582-FD28-0145-B550-84CE2A297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C6BEE25-F6EA-FD41-A661-94F16C01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875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79BE8AF7-566E-4E45-9D2C-BD4888132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A830FE4-C225-234E-B5B5-7E166020945D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5A7A70D3-C38C-694B-B603-7C6ABEC62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48C5A99-BD44-EB44-ADF8-241A2E248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AAB37DF4-1E91-2C4B-A409-E7EAB6208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7DC97E-82AE-FA43-9A8B-3F5295B36103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A726E8D4-5377-484E-AACC-C41989102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D5816D3-0868-2B48-B966-53EF7EAC5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86E9A769-E8C1-824E-81A5-6C49DF1FC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5EEA981D-8D89-A14B-9D56-91126B5C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5312768A-550F-3849-9DAA-34414A512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362757D-94B0-A044-90E0-64B79DF2CCF1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E10A33C-BA37-D24E-A1B3-0D76B0B0E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6807D4D-03CC-F446-A182-556607168AB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223C815-B6D6-6549-A360-BBC2182C5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048772-228E-7041-9B9F-C11AA84F7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B8F210B-558E-7F45-B9E6-7696625F8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936A00F-BFD9-D04A-B29B-62ACB64A7D7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F892115-BBDD-6E45-B270-D1EA94721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77F9D25-11C2-624C-A525-A581539E4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9909987-E797-954D-9AAE-E88A6B3E1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E8F8E78-8A77-1844-A1B6-59A9B09EA73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D591FA9-E04B-1A49-92F0-256234C34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F3998F-1780-044E-B891-2C5DF2BA4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B26DBAA-F44D-4845-A4E7-D8BDC6980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547BF90-7829-1840-B252-AC92C8DCA7A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A6544F7-B44D-2443-AD9E-0ADF11C76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539A724-6C8D-0241-AF13-BDBFBB8D0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E3D6C7-04E0-3E49-8FBC-4E0D16278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F264055-A09D-C342-B08E-60BD1D3B156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ABF3D11F-7D0D-534F-AB73-6DA7C2646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53887988-B006-824A-8264-07A2C294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46E01-5691-1A4C-84A8-F7A4D322A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B759D-D99B-194F-8600-3715E9E57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BF400-9092-9245-916B-0314AC7E8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5851-3A28-DA49-84DB-363EB2071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279E-A58D-5F4E-AE96-8C4C28200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37669-4DAF-2D44-A70B-05F114EEB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320ACF-C356-694A-BE4E-7D7D33D14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189E-93D4-374C-8064-690341942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9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17036-C8F2-7E46-9349-02CC21046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46F4E-DCA5-2240-8F9E-421268D65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A7E22-573F-734B-89DC-81F47E6A8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3092-EA78-5D40-98F7-630A60F51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2147C-7D27-F548-9DED-7EAE34A1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C147F-2C13-6C4E-BB7B-65BCFA8C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C0F87-97D7-3D45-AB58-C8326C3B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5A2F-7A68-0B40-A537-B8746A8D0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1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DC7BF-9A86-B54E-B38C-4F24C308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76899-2ECB-F04E-A9B3-8DDE978C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133B4-4163-A542-A1A6-CC9D44ED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4684-7956-DA4D-B592-2F381B173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1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D866-7B21-D145-9BE9-40DE8E7D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48004-7CCB-B34B-A338-CDB742AA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9CC0-4300-3041-BDE1-C862A821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E4F6-E244-E444-80FD-510ABF008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92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02A6A8-0450-1345-997F-F3AE2A13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FB42F6-1DF3-D440-9B52-64896F3F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16E035-9D40-B846-ADCA-C96E7370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DDBB-AA96-CB46-AF88-6C51580E3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1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49B310-8DD5-5A41-94B6-543F5E1F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294AA7-B9BC-C74F-8D65-C76F45B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752ACA-AC7D-F94D-8D8B-C05E0142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46A0-CA78-6448-A92F-3F5BB714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6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2BF86F-54A7-EA4B-9C18-4AFBD2AF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8AFFA-574E-4248-8C64-D047DFB4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8EF08-2B4B-3441-8B2A-6E9C8AC9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F1B9-E739-DA47-A032-C3792B01E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2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8A4C41-5D37-4547-823D-A0E4A822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14B1C0-49AC-9E42-AA54-28D1D882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EC7329-FBBB-EE41-ACA0-3EC15088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0347-5A2F-6E43-966C-8C03ADC11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7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FE9EF5-0F7A-1542-BF63-90E8EB80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52F603-6999-2C42-B22C-E5148ADC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F5B39-6555-464B-9B5D-DAE2471D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65B5-B184-E640-8F0E-AE9B03672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482024-37B5-884E-BF06-4F25A2CAF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AEE5C9-C5ED-8742-AFE9-F32C426C2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119C77-22B9-0444-AB13-2836B0C71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8B83-3041-874C-8A2B-E8FB3AAD1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5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415573-E345-7946-A533-0A2A2EDD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F61C61-F615-BB49-98C7-9C5449DE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F3C775-7485-F246-8D3E-A6E2A0EA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0EAE-100B-4A4A-81B5-4867C161E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63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3C77-73A9-0D48-9379-DA0E2F6A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17C5-461C-754B-A4A9-74B976B2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B50BC-A80C-E245-85E2-71740809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F00C-121B-2B4F-BFCA-D321BD337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70C8-6D01-B443-9A32-E404634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1DDA-0EA0-1447-99DE-3BD10767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99DB-0F59-8045-8108-460D3083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C0AE-EA7C-2F47-9502-ABED63FC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3EDC5-742C-BB46-8328-8C2C485FA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3C814-BAA7-6A46-8201-DB744EFB3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D7B5F-76C9-9C48-88FA-33E677777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9427-6502-C24A-8AED-FF26E162E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4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0D6E1-821E-9541-9C14-0C4B87D20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B0E7B-6D74-3D43-85FF-B7F35FF24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DE973-9668-364C-AB9A-2E4BA2BE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6A58-3F34-5F4B-9B8E-B2B05B020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2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EDE5A1-7517-004E-AFED-1D9702A70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03B88A-AB51-7649-B53C-92CB067D0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DC8AD8-263B-C642-ACA3-6F9D3C48D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C5C2-A22B-134E-8C95-63B5019EB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0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92E5F5-95E9-3A45-920B-F7C56375B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7D9271-4C95-4740-9E3B-FE71D20AE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037960-50EE-1C49-A5B0-28CFEF0B9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56E3-55AD-A24B-8B34-7BD6311A9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36D1F9-DEC9-A844-B905-8445AC402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21609B-C459-AB4E-9F1A-902788DDC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D1C613-D437-BE43-8EE4-00CB22E3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0DDC-64B5-6448-803D-FE127C6DD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50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73BD1-71BB-BA4F-BF27-A537E067B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300C4-7B15-7641-8410-78D763CAF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AF970-033F-1041-B3EC-FF79C3B4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6608-FB9F-5D4B-8B2F-8138E103E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7A0DB-A9E0-6B4B-911A-36EA83FE0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99875-7F0E-DD49-AA36-D540C4A96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1CA85-464B-CA43-89E0-5A37EC005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AA15F-A97D-8E42-914D-A5751C82C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24040B-F0FE-7A46-8277-33C24AD12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90DF06-7952-9443-AC1A-9780A6301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218737B-CA1C-E942-BD89-7BB97A5CD8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6CD167B9-EC16-4C40-AAFD-8027E75FDE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2F39BCBA-7714-A648-82B6-69E5782C3D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AC019C-8709-EC4E-8C5E-39CED9C93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364C15E2-D899-A24F-8778-0337D7A225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C71710E-CD72-DD44-9EC1-CDE592C414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096D5-D82A-424D-9C44-820C6E10A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A1CF-D8F2-CA44-9080-AEAB40097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755B-4471-DF4D-B4FE-0B6108B92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8F4054-B27E-8F45-99F8-C470AF993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/Users/crutcher/Documents/_PARIS1/__Cognitive%20Course%20Paris%202011/_Materials%20and%20Slides%20Paris%202011/4.%20Language%20-%20Comprehension/Broca's_Aphasia-Normand_Geschwind.m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crutcher.on-rev.com/psy321n/link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CC1E7CD-5FC1-B642-ACD8-BAB7160F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Introduction to Language &amp; Language Comprehension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93EEE65-73AC-B046-8D4D-B1B7C08B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The Nature of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Phrase structure grammars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Transformational grammars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Factors affecting comprehension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Neurolinguistics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Speech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Characteristics of speech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Theories of speech perception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6B838-05D1-774E-94E9-750A9617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>
            <a:extLst>
              <a:ext uri="{FF2B5EF4-FFF2-40B4-BE49-F238E27FC236}">
                <a16:creationId xmlns:a16="http://schemas.microsoft.com/office/drawing/2014/main" id="{B0A68191-F32F-CC4B-A147-F98D7641EC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9906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Constituent Structures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D2D3DD-E873-0346-B90C-A9C3A684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08903"/>
            <a:ext cx="6400800" cy="44401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95082-63B9-CC49-B5DB-87AD0C85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id="{04545C76-74EF-2C49-BCC7-F296DE88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549276"/>
            <a:ext cx="6022975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>
            <a:extLst>
              <a:ext uri="{FF2B5EF4-FFF2-40B4-BE49-F238E27FC236}">
                <a16:creationId xmlns:a16="http://schemas.microsoft.com/office/drawing/2014/main" id="{21F5A022-FB4A-5340-8682-744BA40606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Phrase Structure Rewrite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96CD24-F47A-0344-AF26-5EB04E59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>
            <a:extLst>
              <a:ext uri="{FF2B5EF4-FFF2-40B4-BE49-F238E27FC236}">
                <a16:creationId xmlns:a16="http://schemas.microsoft.com/office/drawing/2014/main" id="{912BE3D9-EBCD-F14F-B2EB-0B841B471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3149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>
            <a:extLst>
              <a:ext uri="{FF2B5EF4-FFF2-40B4-BE49-F238E27FC236}">
                <a16:creationId xmlns:a16="http://schemas.microsoft.com/office/drawing/2014/main" id="{F794FC3C-3E47-754C-A91D-AB23F147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838201"/>
            <a:ext cx="680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itchFamily="2" charset="0"/>
              </a:rPr>
              <a:t>A semantically meaningless utterance can be syntactically well-formed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5376EEEE-4B1D-DC4F-842E-FD0BCB467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86001"/>
            <a:ext cx="3514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51986-D596-074C-82EA-C7967B01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8C8D42B7-234F-4B43-8247-5A254A1E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Transformational Grammar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A1814233-5A2A-124E-BC27-C541AEF9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905000"/>
            <a:ext cx="7239000" cy="44196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Chomsky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Surface Structure vs. Deep Structure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Rules / Grammar that converts </a:t>
            </a:r>
            <a:r>
              <a:rPr lang="en-US" altLang="en-US" u="sng">
                <a:ea typeface="ＭＳ Ｐゴシック" panose="020B0600070205080204" pitchFamily="34" charset="-128"/>
              </a:rPr>
              <a:t>Deep Structure</a:t>
            </a:r>
            <a:r>
              <a:rPr lang="en-US" altLang="en-US">
                <a:ea typeface="ＭＳ Ｐゴシック" panose="020B0600070205080204" pitchFamily="34" charset="-128"/>
              </a:rPr>
              <a:t> to </a:t>
            </a:r>
            <a:r>
              <a:rPr lang="en-US" altLang="en-US" u="sng">
                <a:ea typeface="ＭＳ Ｐゴシック" panose="020B0600070205080204" pitchFamily="34" charset="-128"/>
              </a:rPr>
              <a:t>Surface Structure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Deep Structure = more abstract meaning (structure) of sentence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B584F-2B1C-A946-BA81-E9B83072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A1E952B-D7B4-D54B-BE2B-78C32100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Different surface structures but same deep structure: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D056E671-8FAB-D647-A891-855B6070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Sue corrected the homework.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homework was corrected by Sue.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or: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boy kissed the girl.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girl was kissed by the boy.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Was the girl kissed by the boy?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5EA03-4CBC-4140-91C5-D45D145A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B8A25A2-FB31-0545-AEE7-14182D67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Same surface structure but different deep structures: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81AF1AED-E5EC-6E43-AB84-E78CCC1E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743200"/>
            <a:ext cx="7772400" cy="3581400"/>
          </a:xfrm>
        </p:spPr>
        <p:txBody>
          <a:bodyPr/>
          <a:lstStyle/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Visiting relatives can be a nuisance.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or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shooting of the hunters was terrible.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D87638-D68B-2C45-9C15-A428E2EE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24FCC075-715D-DF45-BB5D-55A3F71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Factors Affecting Comprehension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39180A00-C568-6B41-9955-202A75EA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Negatives – e.g., Clark &amp; Chase (1972)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Passive vs. Active Voice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Ambiguous Sentences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916E0-1442-AB4C-A5A4-743CBFB0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52BEF7B-F66E-7549-BA36-7B27B9E1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Clark &amp; Chase (1972)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9583A99-3927-B241-90E6-210DAF2C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971800"/>
            <a:ext cx="7772400" cy="3505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 dirty="0">
                <a:ea typeface="ＭＳ Ｐゴシック" panose="020B0600070205080204" pitchFamily="34" charset="-128"/>
              </a:rPr>
              <a:t>Star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 is above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 dirty="0">
                <a:ea typeface="ＭＳ Ｐゴシック" panose="020B0600070205080204" pitchFamily="34" charset="-128"/>
              </a:rPr>
              <a:t>plus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.	Y/N ?</a:t>
            </a:r>
          </a:p>
          <a:p>
            <a:pPr marL="609600" indent="-609600" eaLnBrk="1" hangingPunct="1">
              <a:lnSpc>
                <a:spcPct val="90000"/>
              </a:lnSpc>
              <a:buFont typeface="Times" pitchFamily="2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 typeface="Times" pitchFamily="2" charset="0"/>
              <a:buAutoNum type="arabicPeriod"/>
            </a:pP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 dirty="0">
                <a:ea typeface="ＭＳ Ｐゴシック" panose="020B0600070205080204" pitchFamily="34" charset="-128"/>
              </a:rPr>
              <a:t>Plus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 </a:t>
            </a:r>
            <a:r>
              <a:rPr lang="en-US" altLang="ja-JP" sz="2800" dirty="0" err="1">
                <a:ea typeface="ＭＳ Ｐゴシック" panose="020B0600070205080204" pitchFamily="34" charset="-128"/>
              </a:rPr>
              <a:t>isn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t above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 dirty="0">
                <a:ea typeface="ＭＳ Ｐゴシック" panose="020B0600070205080204" pitchFamily="34" charset="-128"/>
              </a:rPr>
              <a:t>star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.	Y/N ?</a:t>
            </a:r>
          </a:p>
          <a:p>
            <a:pPr marL="609600" indent="-609600" eaLnBrk="1" hangingPunct="1">
              <a:lnSpc>
                <a:spcPct val="110000"/>
              </a:lnSpc>
              <a:buFont typeface="Times" pitchFamily="2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None/>
            </a:pPr>
            <a:r>
              <a:rPr lang="en-US" altLang="en-US" sz="2800" u="sng" dirty="0">
                <a:ea typeface="ＭＳ Ｐゴシック" panose="020B0600070205080204" pitchFamily="34" charset="-128"/>
              </a:rPr>
              <a:t>	Positive</a:t>
            </a:r>
            <a:r>
              <a:rPr lang="en-US" altLang="en-US" sz="2800" dirty="0">
                <a:ea typeface="ＭＳ Ｐゴシック" panose="020B0600070205080204" pitchFamily="34" charset="-128"/>
              </a:rPr>
              <a:t>		vs.		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Negative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-faster				-slower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-fewer errors		-more errors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B50561EF-7A1B-3A46-AF96-2265F766D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1371600"/>
            <a:ext cx="5036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" pitchFamily="2" charset="0"/>
              </a:rPr>
              <a:t>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" pitchFamily="2" charset="0"/>
              </a:rPr>
              <a:t>+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A2557-33C8-ED4F-9F3C-4F85D04E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9387591-DBD3-7F4E-8161-715ECB73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934200" cy="66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Passive vs. Active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8D75B0B4-719D-5C46-8BE7-86B5C861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6" y="1905000"/>
            <a:ext cx="6956425" cy="40386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Chomsky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Active sentences 7 times more frequent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Implications for writing:</a:t>
            </a: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The study was run by three researchers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Three researchers ran the study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4F7AB-9892-0543-8AC7-26DCABEC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7DD761A-73B0-5E48-834D-D486F9DE4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934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Neurolinguistics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F347B4E5-35B8-F547-85E1-2BD1C6AA1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524000"/>
            <a:ext cx="6324600" cy="45720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Brain &amp; Language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Aphasia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Broca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Aphasia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Wernicke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Aphasia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Recent Neuroscience Research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PET scans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ERPs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6A6E9-B7C9-E642-9759-AB4F90BD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7E3F05A-DDA4-BF49-BAC7-142B05D6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Introduction to Language &amp; Language Comprehension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B264A14A-5918-514D-9207-56981F03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Basic Reading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Perceptual processes in 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Discovering the meaning of an unfamiliar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Reading and working 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Theories about the role of sound in word recognition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7C8CA-1CBD-BD42-B54D-D60231CB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0F8DBD25-87D2-9447-8427-BDA6A507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Hemisphere Specialization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7DE14DD1-4AAD-9847-8FC6-1DC0CED4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066800"/>
            <a:ext cx="7772400" cy="5410200"/>
          </a:xfrm>
        </p:spPr>
        <p:txBody>
          <a:bodyPr/>
          <a:lstStyle/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Language localized in Left Hemisphere?</a:t>
            </a:r>
          </a:p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Yes / No</a:t>
            </a:r>
          </a:p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Left-Handers (50%)	-------&gt;	process in RH or</a:t>
            </a:r>
          </a:p>
          <a:p>
            <a:pPr eaLnBrk="1" hangingPunct="1">
              <a:buNone/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	Right-Handers (5%)			both hemispheres</a:t>
            </a:r>
          </a:p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LH dominance: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speech perception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complex words – morphemic analysis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Syntax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Reading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RH participates in language production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Interprets emotional tone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Metaphor</a:t>
            </a:r>
          </a:p>
          <a:p>
            <a:pPr lvl="1" eaLnBrk="1" hangingPunct="1">
              <a:tabLst>
                <a:tab pos="3317875" algn="l"/>
              </a:tabLst>
            </a:pPr>
            <a:r>
              <a:rPr lang="en-US" altLang="en-US" sz="1800">
                <a:ea typeface="ＭＳ Ｐゴシック" panose="020B0600070205080204" pitchFamily="34" charset="-128"/>
              </a:rPr>
              <a:t>Subtle word meanings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331787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Deaf individuals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5EF9E-652C-FE47-8579-909BE7A3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CD8218-744C-C749-AC20-257DED60F956}"/>
              </a:ext>
            </a:extLst>
          </p:cNvPr>
          <p:cNvSpPr txBox="1"/>
          <p:nvPr/>
        </p:nvSpPr>
        <p:spPr>
          <a:xfrm>
            <a:off x="2819400" y="5562601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areas of the brain commonly associated with speech and aphasias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8F8B2-575F-5041-9B02-7E680E78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561" y="565150"/>
            <a:ext cx="6043890" cy="47688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D242B-1870-0B49-AB01-1C3E8A55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>
            <a:extLst>
              <a:ext uri="{FF2B5EF4-FFF2-40B4-BE49-F238E27FC236}">
                <a16:creationId xmlns:a16="http://schemas.microsoft.com/office/drawing/2014/main" id="{AA7B5CBF-5DC3-8844-BCEA-23D074DD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Examples of Broca’s &amp; Wernicke’s Patients Speech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42ECA7E-5812-3B45-BC23-99D676E2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906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ea typeface="ＭＳ Ｐゴシック" panose="020B0600070205080204" pitchFamily="34" charset="-128"/>
              </a:rPr>
              <a:t>Broca</a:t>
            </a:r>
            <a:r>
              <a:rPr lang="ja-JP" altLang="en-US" b="1" u="sng">
                <a:ea typeface="ＭＳ Ｐゴシック" panose="020B0600070205080204" pitchFamily="34" charset="-128"/>
              </a:rPr>
              <a:t>’</a:t>
            </a:r>
            <a:r>
              <a:rPr lang="en-US" altLang="ja-JP" b="1" u="sng">
                <a:ea typeface="ＭＳ Ｐゴシック" panose="020B0600070205080204" pitchFamily="34" charset="-128"/>
              </a:rPr>
              <a:t>s Aphasia</a:t>
            </a:r>
            <a:endParaRPr lang="en-US" altLang="ja-JP" b="1">
              <a:ea typeface="ＭＳ Ｐゴシック" panose="020B0600070205080204" pitchFamily="34" charset="-128"/>
            </a:endParaRPr>
          </a:p>
          <a:p>
            <a:pPr lvl="1" eaLnBrk="1" hangingPunct="1">
              <a:spcAft>
                <a:spcPct val="50000"/>
              </a:spcAft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Yes  . . . Monday . . . Dad and Dick . . . Wednesday nine o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clock . . .ten o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clock doctors . . . and . . .teeth.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	(Geschwind, 1980)</a:t>
            </a:r>
          </a:p>
          <a:p>
            <a:pPr eaLnBrk="1" hangingPunct="1"/>
            <a:r>
              <a:rPr lang="en-US" altLang="en-US" b="1" u="sng">
                <a:ea typeface="ＭＳ Ｐゴシック" panose="020B0600070205080204" pitchFamily="34" charset="-128"/>
              </a:rPr>
              <a:t>Wernicke</a:t>
            </a:r>
            <a:r>
              <a:rPr lang="ja-JP" altLang="en-US" b="1" u="sng">
                <a:ea typeface="ＭＳ Ｐゴシック" panose="020B0600070205080204" pitchFamily="34" charset="-128"/>
              </a:rPr>
              <a:t>’</a:t>
            </a:r>
            <a:r>
              <a:rPr lang="en-US" altLang="ja-JP" b="1" u="sng">
                <a:ea typeface="ＭＳ Ｐゴシック" panose="020B0600070205080204" pitchFamily="34" charset="-128"/>
              </a:rPr>
              <a:t>s Aphasia</a:t>
            </a:r>
            <a:endParaRPr lang="en-US" altLang="ja-JP" b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Mother is away here working her work to get her better, but when she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looking the two boys looking in the other part.  She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working another time.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	(Geschwind, 1980)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E8E87-9151-504E-A448-182BD3E6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0C1059F7-6AC9-7242-BEB5-56D80011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Broca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Patient Video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3730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F6B5D62B-3F67-F241-9BE3-E794F5113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55725"/>
            <a:ext cx="71628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A1526A-D26D-B64E-99CD-C916ACE8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FF1B9-E739-DA47-A032-C3792B01ECB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021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F2C77F79-AA25-2941-A46D-C143915F25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44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Example of a comprehesion task that trips up Broca’s Aphasics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934C7-755F-8D4C-B059-219795C0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87A462-0807-0646-AF2D-2F3DF2EB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8" y="571500"/>
            <a:ext cx="47545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4430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>
            <a:extLst>
              <a:ext uri="{FF2B5EF4-FFF2-40B4-BE49-F238E27FC236}">
                <a16:creationId xmlns:a16="http://schemas.microsoft.com/office/drawing/2014/main" id="{A58BA6D2-560D-2A46-90D9-577E0A4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28614"/>
            <a:ext cx="53657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5">
            <a:extLst>
              <a:ext uri="{FF2B5EF4-FFF2-40B4-BE49-F238E27FC236}">
                <a16:creationId xmlns:a16="http://schemas.microsoft.com/office/drawing/2014/main" id="{2B7CF74E-4E6C-E341-9519-5D50E538C5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12954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PET Scan Subtractive Methodology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67978-EFB8-4448-ABAC-6C210836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8B14A4E2-2DFC-7D4A-9187-29985A45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Tasks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DFF838F6-CD97-5844-BAD3-A9DB2711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1st Level - subject looks at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+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endParaRPr lang="en-US" altLang="ja-JP" sz="2800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2nd Level</a:t>
            </a:r>
          </a:p>
          <a:p>
            <a:pPr marL="1371600" lvl="2" indent="-457200" eaLnBrk="1" hangingPunct="1">
              <a:lnSpc>
                <a:spcPct val="90000"/>
              </a:lnSpc>
              <a:spcAft>
                <a:spcPct val="40000"/>
              </a:spcAft>
              <a:buFont typeface="Times" pitchFamily="2" charset="0"/>
              <a:buAutoNum type="alphaLcPeriod"/>
            </a:pPr>
            <a:r>
              <a:rPr lang="en-US" altLang="en-US" sz="2000">
                <a:ea typeface="ＭＳ Ｐゴシック" panose="020B0600070205080204" pitchFamily="34" charset="-128"/>
              </a:rPr>
              <a:t>Visual Task - subject looks at a word 			(e.g., </a:t>
            </a:r>
            <a:r>
              <a:rPr lang="ja-JP" altLang="en-US" sz="2000">
                <a:ea typeface="ＭＳ Ｐゴシック" panose="020B0600070205080204" pitchFamily="34" charset="-128"/>
              </a:rPr>
              <a:t>‘</a:t>
            </a:r>
            <a:r>
              <a:rPr lang="en-US" altLang="ja-JP" sz="2000">
                <a:ea typeface="ＭＳ Ｐゴシック" panose="020B0600070205080204" pitchFamily="34" charset="-128"/>
              </a:rPr>
              <a:t>hammer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</a:p>
          <a:p>
            <a:pPr marL="1371600" lvl="2" indent="-457200" eaLnBrk="1" hangingPunct="1">
              <a:lnSpc>
                <a:spcPct val="90000"/>
              </a:lnSpc>
              <a:spcAft>
                <a:spcPct val="40000"/>
              </a:spcAft>
              <a:buFont typeface="Times" pitchFamily="2" charset="0"/>
              <a:buAutoNum type="alphaLcPeriod"/>
            </a:pPr>
            <a:r>
              <a:rPr lang="en-US" altLang="en-US" sz="2000">
                <a:ea typeface="ＭＳ Ｐゴシック" panose="020B0600070205080204" pitchFamily="34" charset="-128"/>
              </a:rPr>
              <a:t>Auditory Task - subject hears a word 			(e.g., </a:t>
            </a:r>
            <a:r>
              <a:rPr lang="ja-JP" altLang="en-US" sz="2000">
                <a:ea typeface="ＭＳ Ｐゴシック" panose="020B0600070205080204" pitchFamily="34" charset="-128"/>
              </a:rPr>
              <a:t>‘</a:t>
            </a:r>
            <a:r>
              <a:rPr lang="en-US" altLang="ja-JP" sz="2000">
                <a:ea typeface="ＭＳ Ｐゴシック" panose="020B0600070205080204" pitchFamily="34" charset="-128"/>
              </a:rPr>
              <a:t>hammer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800">
                <a:ea typeface="ＭＳ Ｐゴシック" panose="020B0600070205080204" pitchFamily="34" charset="-128"/>
              </a:rPr>
              <a:t>3rd Level - subject speaks / says the word 		(e.g.,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hammer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altLang="en-US" sz="2800">
                <a:ea typeface="ＭＳ Ｐゴシック" panose="020B0600070205080204" pitchFamily="34" charset="-128"/>
              </a:rPr>
              <a:t>4th Level - subject provides / says a word (verb) that describes / corresponds to </a:t>
            </a:r>
            <a:r>
              <a:rPr lang="en-US" altLang="en-US" sz="2800" u="sng">
                <a:ea typeface="ＭＳ Ｐゴシック" panose="020B0600070205080204" pitchFamily="34" charset="-128"/>
              </a:rPr>
              <a:t>function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A4977-73EB-C84C-8110-2DB05257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>
            <a:extLst>
              <a:ext uri="{FF2B5EF4-FFF2-40B4-BE49-F238E27FC236}">
                <a16:creationId xmlns:a16="http://schemas.microsoft.com/office/drawing/2014/main" id="{530B86DA-C456-5C44-959E-05FC4306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52401"/>
            <a:ext cx="53657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3">
            <a:extLst>
              <a:ext uri="{FF2B5EF4-FFF2-40B4-BE49-F238E27FC236}">
                <a16:creationId xmlns:a16="http://schemas.microsoft.com/office/drawing/2014/main" id="{14AB678C-AB95-C841-A5DD-31CF5EC440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53400" y="544513"/>
            <a:ext cx="2211388" cy="111125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PET Scan Subtractive Methodology </a:t>
            </a: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FFD7B18B-7797-404E-A862-5262DEE4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59489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FEF37E55-779B-DA4E-A541-ABE3E8F1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619375"/>
            <a:ext cx="19796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230E0D46-ED66-4F42-9704-0E25E173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62476"/>
            <a:ext cx="19050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7DE31B0C-220B-854D-B3AD-709466B3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771776"/>
            <a:ext cx="18256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4F3147AD-2742-9740-948F-39515BBD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8513"/>
            <a:ext cx="1905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BD076-D697-1E4D-8B52-5573E311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0DDC-64B5-6448-803D-FE127C6DD6E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2C552E9C-0902-734F-9FC1-1B7CF7E5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Speech Perception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7A227067-4DA0-2C46-B794-C3755CE2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676400"/>
            <a:ext cx="6324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15 – 25 sounds/sec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Characteristics of Speech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Variability (e.g. co-articulation)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 Boundaries in speech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Context allows filling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Visual cues - McGurk Effect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097F5-F48E-CD4A-BFE3-425C43CE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>
            <a:extLst>
              <a:ext uri="{FF2B5EF4-FFF2-40B4-BE49-F238E27FC236}">
                <a16:creationId xmlns:a16="http://schemas.microsoft.com/office/drawing/2014/main" id="{87835289-D107-AB45-B2BC-34958540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Warren and Warren (1970)</a:t>
            </a:r>
          </a:p>
        </p:txBody>
      </p:sp>
      <p:sp>
        <p:nvSpPr>
          <p:cNvPr id="96258" name="Rectangle 4">
            <a:extLst>
              <a:ext uri="{FF2B5EF4-FFF2-40B4-BE49-F238E27FC236}">
                <a16:creationId xmlns:a16="http://schemas.microsoft.com/office/drawing/2014/main" id="{DD57CBDF-AEB8-1444-A045-3C0769C3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It was found that the *eel was on the axle.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It was found that the *eel was on the shoe.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It was found that the *eel was on the orange.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It was found that the *eel was on the table.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DA5B1-83E6-EE48-86B8-88D90764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A0552B7-4407-414D-A3C4-A58EEEAF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Language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C7FE9879-F80B-EE4A-A654-23E85B3C1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7848600" cy="4038600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75,000 - 100,000 words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Productive or generative nature of language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Psycholinguistics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7BDDA-DD8A-B84B-AECC-9BD04F16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1FB450-3C19-8942-A672-8B4455B4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 dirty="0"/>
              <a:t>Phoneme Restoration Effect Demonstration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FA0B7-1F3B-DA4B-AAE1-1AFBC76C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0C81F-9331-4440-A1EF-43476820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8540750" cy="52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8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7BA06C-45AC-DF4D-92E0-EEA53957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96347-E127-224B-B94D-5CF3567F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389856"/>
            <a:ext cx="76962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89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46B90A5B-4CC1-CE46-AF57-6581D182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McGurk Effect</a:t>
            </a:r>
          </a:p>
        </p:txBody>
      </p:sp>
      <p:pic>
        <p:nvPicPr>
          <p:cNvPr id="106498" name="McGurk.mov">
            <a:hlinkClick r:id="" action="ppaction://media"/>
            <a:extLst>
              <a:ext uri="{FF2B5EF4-FFF2-40B4-BE49-F238E27FC236}">
                <a16:creationId xmlns:a16="http://schemas.microsoft.com/office/drawing/2014/main" id="{9EF12E0D-E6D4-3B4E-90BA-22A01E8A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905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A056D-2B7E-3B4A-99E7-FC4E44F8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9A8F810-EA83-3847-9E27-861D6CF5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going on 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8F837DEA-0B64-E84E-9991-1918EF7C5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86225"/>
            <a:ext cx="502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AutoNum type="arabicPeriod"/>
            </a:pPr>
            <a:r>
              <a:rPr lang="en-US" altLang="en-US" sz="2400" dirty="0">
                <a:latin typeface="Times" pitchFamily="2" charset="0"/>
              </a:rPr>
              <a:t>Sound recorded 	=	</a:t>
            </a: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 dirty="0" err="1">
                <a:latin typeface="Times" pitchFamily="2" charset="0"/>
              </a:rPr>
              <a:t>ba</a:t>
            </a:r>
            <a:r>
              <a:rPr lang="ja-JP" altLang="en-US" sz="2400">
                <a:latin typeface="Times" pitchFamily="2" charset="0"/>
              </a:rPr>
              <a:t>”</a:t>
            </a:r>
            <a:endParaRPr lang="en-US" altLang="ja-JP" sz="2400" dirty="0"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AutoNum type="arabicPeriod"/>
            </a:pPr>
            <a:r>
              <a:rPr lang="en-US" altLang="en-US" sz="2400" dirty="0">
                <a:latin typeface="Times" pitchFamily="2" charset="0"/>
              </a:rPr>
              <a:t>Lip movement 	=	</a:t>
            </a: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 dirty="0" err="1">
                <a:latin typeface="Times" pitchFamily="2" charset="0"/>
              </a:rPr>
              <a:t>ga</a:t>
            </a:r>
            <a:r>
              <a:rPr lang="ja-JP" altLang="en-US" sz="2400">
                <a:latin typeface="Times" pitchFamily="2" charset="0"/>
              </a:rPr>
              <a:t>”</a:t>
            </a:r>
            <a:endParaRPr lang="en-US" altLang="ja-JP" sz="2400" dirty="0"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AutoNum type="arabicPeriod"/>
            </a:pPr>
            <a:r>
              <a:rPr lang="en-US" altLang="en-US" sz="2400" dirty="0">
                <a:latin typeface="Times" pitchFamily="2" charset="0"/>
              </a:rPr>
              <a:t>You hear		=	</a:t>
            </a: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 dirty="0">
                <a:latin typeface="Times" pitchFamily="2" charset="0"/>
              </a:rPr>
              <a:t>da</a:t>
            </a:r>
            <a:r>
              <a:rPr lang="ja-JP" altLang="en-US" sz="2400">
                <a:latin typeface="Times" pitchFamily="2" charset="0"/>
              </a:rPr>
              <a:t>”</a:t>
            </a:r>
            <a:endParaRPr lang="en-US" altLang="en-US" sz="2400" dirty="0">
              <a:latin typeface="Times" pitchFamily="2" charset="0"/>
            </a:endParaRPr>
          </a:p>
        </p:txBody>
      </p:sp>
      <p:pic>
        <p:nvPicPr>
          <p:cNvPr id="98307" name="McGurk.mov">
            <a:hlinkClick r:id="" action="ppaction://media"/>
            <a:extLst>
              <a:ext uri="{FF2B5EF4-FFF2-40B4-BE49-F238E27FC236}">
                <a16:creationId xmlns:a16="http://schemas.microsoft.com/office/drawing/2014/main" id="{3D9B9AE3-1671-1643-8DE1-5F780B90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1"/>
            <a:ext cx="247808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43209-01FA-FC4F-A5CB-D8130CA5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81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>
            <a:extLst>
              <a:ext uri="{FF2B5EF4-FFF2-40B4-BE49-F238E27FC236}">
                <a16:creationId xmlns:a16="http://schemas.microsoft.com/office/drawing/2014/main" id="{ACD90270-2A8C-3F40-801E-A75CBBAF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4"/>
            <a:ext cx="7772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F0A1A0-1E3C-484B-85F0-22BB1653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B4798770-A716-7348-967E-73AC9A8E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Perceptual Processes in Written versus Spoken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D2E3-C5EF-B744-8DF3-214FE5B2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525962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Writing is spread out across space; speech is spread out across time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Readers can control the rate of input; listeners usually cannot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Readers can re-scan the written input; listeners must rely much more heavily on their working memory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Writing shows discrete boundaries between words; speech does not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Writing is confined to the words on a page; speech is supplemented by additional auditory cues—such as stressed words and variations in pace—that enrich the linguistic message.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146FE-2CCE-1548-B0F5-B401F77E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 descr="Fig1.1.jpg">
            <a:extLst>
              <a:ext uri="{FF2B5EF4-FFF2-40B4-BE49-F238E27FC236}">
                <a16:creationId xmlns:a16="http://schemas.microsoft.com/office/drawing/2014/main" id="{F13A316F-4BFA-8442-BC12-37D289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-12700"/>
            <a:ext cx="474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583B1-FF82-D44C-8A15-550CF28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3005C6FA-A9AC-D146-81D0-D8437560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Perceptual Processes in Reading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B4B6A2DE-2E79-084C-AE9D-F8F3274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64" y="1905000"/>
            <a:ext cx="5380037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Saccades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Fixations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Moving window technique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Perceptual span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4 letters to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15 letters to right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B6AF-CE17-8E40-B081-907B868E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4521802A-0D82-6B48-9289-B34CEA79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8991600" cy="12192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Saccadic Eye Movements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Predictable Patterns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C70E822D-A85C-AE49-848C-34534EAA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05000"/>
            <a:ext cx="76962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 fixations on blank spaces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Jumps over short words, function words (e.g.,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the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and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of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 and predictable words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Misspelled or unusual words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Good readers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larger jumps / fewer regressions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shorter fixations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6272C-6A32-FF42-80D3-3A53236D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>
            <a:extLst>
              <a:ext uri="{FF2B5EF4-FFF2-40B4-BE49-F238E27FC236}">
                <a16:creationId xmlns:a16="http://schemas.microsoft.com/office/drawing/2014/main" id="{9335A958-04BC-6A4E-8234-F0C4BB8B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039938"/>
            <a:ext cx="7848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3">
            <a:extLst>
              <a:ext uri="{FF2B5EF4-FFF2-40B4-BE49-F238E27FC236}">
                <a16:creationId xmlns:a16="http://schemas.microsoft.com/office/drawing/2014/main" id="{A5E7D57F-06BB-2240-9508-FB844732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09600"/>
            <a:ext cx="8064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Eye movement patterns for a good reader (top numbers) and a poor reader (bottom numbers).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491A6-5979-544E-A7A1-DAE19891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28C02-83B0-ED4C-A5D1-D0A9AB1C8CCF}"/>
              </a:ext>
            </a:extLst>
          </p:cNvPr>
          <p:cNvSpPr/>
          <p:nvPr/>
        </p:nvSpPr>
        <p:spPr>
          <a:xfrm>
            <a:off x="3196392" y="5832901"/>
            <a:ext cx="621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https://www.rcrutcher.on-rev.com/psy321n/links/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3CB48-FE4E-F34E-A5D2-20CBA673CBC6}"/>
              </a:ext>
            </a:extLst>
          </p:cNvPr>
          <p:cNvSpPr txBox="1"/>
          <p:nvPr/>
        </p:nvSpPr>
        <p:spPr>
          <a:xfrm>
            <a:off x="2101850" y="4800600"/>
            <a:ext cx="856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several videos on my Psy321 website to see eye-tracker</a:t>
            </a:r>
          </a:p>
          <a:p>
            <a:r>
              <a:rPr lang="en-US" dirty="0"/>
              <a:t>recordings of readers’ eye movements and how reading works.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9752FBC-C6BD-2041-9509-25E5B1B3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Nature of Language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BF5BA361-5D31-BD45-846A-16AEFA9D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025" y="1905000"/>
            <a:ext cx="3657600" cy="4038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Phoneme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Morpheme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Semantics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Syntax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Pragmatics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4D584-026C-104E-873E-F75E514E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797F2D53-7558-A242-8371-63987346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1868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Theories About Word Recognition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5DE1C948-C751-4F4D-866A-F9120C2D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682"/>
            <a:ext cx="8229600" cy="4876800"/>
          </a:xfrm>
        </p:spPr>
        <p:txBody>
          <a:bodyPr/>
          <a:lstStyle/>
          <a:p>
            <a:pPr marL="609600" indent="-609600" eaLnBrk="1" hangingPunct="1">
              <a:spcAft>
                <a:spcPct val="200000"/>
              </a:spcAft>
              <a:buFont typeface="Times" pitchFamily="2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Phonologically Mediated Hypothesis</a:t>
            </a:r>
          </a:p>
          <a:p>
            <a:pPr marL="609600" indent="-609600" eaLnBrk="1" hangingPunct="1">
              <a:spcAft>
                <a:spcPct val="200000"/>
              </a:spcAft>
              <a:buFont typeface="Times" pitchFamily="2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Direct Access Hypothesis</a:t>
            </a:r>
          </a:p>
          <a:p>
            <a:pPr marL="609600" indent="-609600" eaLnBrk="1" hangingPunct="1">
              <a:lnSpc>
                <a:spcPct val="150000"/>
              </a:lnSpc>
              <a:spcAft>
                <a:spcPct val="200000"/>
              </a:spcAft>
              <a:buFont typeface="Times" pitchFamily="2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Dual Route Hypothesis</a:t>
            </a:r>
          </a:p>
        </p:txBody>
      </p:sp>
      <p:sp>
        <p:nvSpPr>
          <p:cNvPr id="130051" name="Rectangle 4">
            <a:extLst>
              <a:ext uri="{FF2B5EF4-FFF2-40B4-BE49-F238E27FC236}">
                <a16:creationId xmlns:a16="http://schemas.microsoft.com/office/drawing/2014/main" id="{97AAA2E1-A183-874E-9608-88235EAE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24557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Times" pitchFamily="2" charset="0"/>
              </a:rPr>
              <a:t>	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130052" name="Rectangle 5">
            <a:extLst>
              <a:ext uri="{FF2B5EF4-FFF2-40B4-BE49-F238E27FC236}">
                <a16:creationId xmlns:a16="http://schemas.microsoft.com/office/drawing/2014/main" id="{C626C50F-33ED-3845-BF1A-B019F563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2129319"/>
            <a:ext cx="4208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 dirty="0">
                <a:latin typeface="Times" pitchFamily="2" charset="0"/>
              </a:rPr>
              <a:t>television</a:t>
            </a:r>
            <a:r>
              <a:rPr lang="ja-JP" altLang="en-US" sz="2400">
                <a:latin typeface="Times" pitchFamily="2" charset="0"/>
              </a:rPr>
              <a:t>”</a:t>
            </a:r>
            <a:r>
              <a:rPr lang="en-US" altLang="ja-JP" sz="2400" dirty="0">
                <a:latin typeface="Times" pitchFamily="2" charset="0"/>
              </a:rPr>
              <a:t> 	   </a:t>
            </a:r>
            <a:r>
              <a:rPr lang="en-US" altLang="ja-JP" sz="2400" dirty="0" err="1">
                <a:latin typeface="Times" pitchFamily="2" charset="0"/>
              </a:rPr>
              <a:t>tel</a:t>
            </a:r>
            <a:r>
              <a:rPr lang="en-US" altLang="ja-JP" sz="2400" dirty="0">
                <a:latin typeface="Times" pitchFamily="2" charset="0"/>
              </a:rPr>
              <a:t> - e – vi - </a:t>
            </a:r>
            <a:r>
              <a:rPr lang="en-US" altLang="ja-JP" sz="2400" dirty="0" err="1">
                <a:latin typeface="Times" pitchFamily="2" charset="0"/>
              </a:rPr>
              <a:t>zun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130053" name="Rectangle 6">
            <a:extLst>
              <a:ext uri="{FF2B5EF4-FFF2-40B4-BE49-F238E27FC236}">
                <a16:creationId xmlns:a16="http://schemas.microsoft.com/office/drawing/2014/main" id="{DCB5C235-2141-9740-8D94-F0E9903F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4724883"/>
            <a:ext cx="4495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Times" pitchFamily="2" charset="0"/>
              </a:rPr>
              <a:t>“</a:t>
            </a:r>
            <a:r>
              <a:rPr lang="en-US" altLang="ja-JP" sz="2400" dirty="0">
                <a:latin typeface="Times" pitchFamily="2" charset="0"/>
              </a:rPr>
              <a:t>television</a:t>
            </a:r>
            <a:r>
              <a:rPr lang="ja-JP" altLang="en-US" sz="2400">
                <a:latin typeface="Times" pitchFamily="2" charset="0"/>
              </a:rPr>
              <a:t>”</a:t>
            </a:r>
            <a:endParaRPr lang="en-US" altLang="ja-JP" sz="2400" dirty="0"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" pitchFamily="2" charset="0"/>
              </a:rPr>
              <a:t>		   </a:t>
            </a:r>
            <a:r>
              <a:rPr lang="en-US" altLang="en-US" sz="2400" dirty="0" err="1">
                <a:latin typeface="Times" pitchFamily="2" charset="0"/>
              </a:rPr>
              <a:t>tel</a:t>
            </a:r>
            <a:r>
              <a:rPr lang="en-US" altLang="en-US" sz="2400" dirty="0">
                <a:latin typeface="Times" pitchFamily="2" charset="0"/>
              </a:rPr>
              <a:t> - e - vi - </a:t>
            </a:r>
            <a:r>
              <a:rPr lang="en-US" altLang="en-US" sz="2400" dirty="0" err="1">
                <a:latin typeface="Times" pitchFamily="2" charset="0"/>
              </a:rPr>
              <a:t>zun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130054" name="Line 7">
            <a:extLst>
              <a:ext uri="{FF2B5EF4-FFF2-40B4-BE49-F238E27FC236}">
                <a16:creationId xmlns:a16="http://schemas.microsoft.com/office/drawing/2014/main" id="{F66D9FE6-A4D3-6849-9931-B0883B739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53157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5" name="Line 8">
            <a:extLst>
              <a:ext uri="{FF2B5EF4-FFF2-40B4-BE49-F238E27FC236}">
                <a16:creationId xmlns:a16="http://schemas.microsoft.com/office/drawing/2014/main" id="{EDC0CBBE-9E17-174B-987C-6132B0D03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36268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6" name="Line 9">
            <a:extLst>
              <a:ext uri="{FF2B5EF4-FFF2-40B4-BE49-F238E27FC236}">
                <a16:creationId xmlns:a16="http://schemas.microsoft.com/office/drawing/2014/main" id="{6F097D18-AB79-BF47-A13B-6033C8598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734282"/>
            <a:ext cx="312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7" name="Line 10">
            <a:extLst>
              <a:ext uri="{FF2B5EF4-FFF2-40B4-BE49-F238E27FC236}">
                <a16:creationId xmlns:a16="http://schemas.microsoft.com/office/drawing/2014/main" id="{4718AEB4-CC35-0A48-BD11-5A1BBDCE2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182081"/>
            <a:ext cx="571500" cy="4571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8" name="Line 11">
            <a:extLst>
              <a:ext uri="{FF2B5EF4-FFF2-40B4-BE49-F238E27FC236}">
                <a16:creationId xmlns:a16="http://schemas.microsoft.com/office/drawing/2014/main" id="{CD887C99-0C09-3B4B-9EE8-A4E71DB90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182082"/>
            <a:ext cx="5715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9" name="Line 12">
            <a:extLst>
              <a:ext uri="{FF2B5EF4-FFF2-40B4-BE49-F238E27FC236}">
                <a16:creationId xmlns:a16="http://schemas.microsoft.com/office/drawing/2014/main" id="{57ECDA07-BF9D-634A-8C22-98322A6E4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5029682"/>
            <a:ext cx="3162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0" name="Rectangle 13">
            <a:extLst>
              <a:ext uri="{FF2B5EF4-FFF2-40B4-BE49-F238E27FC236}">
                <a16:creationId xmlns:a16="http://schemas.microsoft.com/office/drawing/2014/main" id="{097AA365-8BAD-5A40-ABEA-6FD63C6B5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895957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61" name="Rectangle 14">
            <a:extLst>
              <a:ext uri="{FF2B5EF4-FFF2-40B4-BE49-F238E27FC236}">
                <a16:creationId xmlns:a16="http://schemas.microsoft.com/office/drawing/2014/main" id="{AED0709A-CCE8-A044-80BF-A8E6343A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68039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64" name="Rectangle 17">
            <a:extLst>
              <a:ext uri="{FF2B5EF4-FFF2-40B4-BE49-F238E27FC236}">
                <a16:creationId xmlns:a16="http://schemas.microsoft.com/office/drawing/2014/main" id="{57A86BB4-6C2F-2A4B-8973-65F294204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3282"/>
            <a:ext cx="57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65" name="Rectangle 18">
            <a:extLst>
              <a:ext uri="{FF2B5EF4-FFF2-40B4-BE49-F238E27FC236}">
                <a16:creationId xmlns:a16="http://schemas.microsoft.com/office/drawing/2014/main" id="{6D134E9A-5AF6-0844-A9E8-D81E1B4AA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0" y="1981682"/>
            <a:ext cx="571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66" name="Rectangle 19">
            <a:extLst>
              <a:ext uri="{FF2B5EF4-FFF2-40B4-BE49-F238E27FC236}">
                <a16:creationId xmlns:a16="http://schemas.microsoft.com/office/drawing/2014/main" id="{0BAD1891-C721-CE47-99C1-B6D9A54A2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3953839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67" name="Rectangle 20">
            <a:extLst>
              <a:ext uri="{FF2B5EF4-FFF2-40B4-BE49-F238E27FC236}">
                <a16:creationId xmlns:a16="http://schemas.microsoft.com/office/drawing/2014/main" id="{C2AE7488-E7D8-484C-917D-92F00F63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953839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70" name="Rectangle 23">
            <a:extLst>
              <a:ext uri="{FF2B5EF4-FFF2-40B4-BE49-F238E27FC236}">
                <a16:creationId xmlns:a16="http://schemas.microsoft.com/office/drawing/2014/main" id="{C19C0726-E8E1-104F-BDDC-74978AE4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2581757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71" name="Rectangle 24">
            <a:extLst>
              <a:ext uri="{FF2B5EF4-FFF2-40B4-BE49-F238E27FC236}">
                <a16:creationId xmlns:a16="http://schemas.microsoft.com/office/drawing/2014/main" id="{9AE77132-8964-A84D-9FC1-6CA9C2CC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581757"/>
            <a:ext cx="1143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130073" name="Line 26">
            <a:extLst>
              <a:ext uri="{FF2B5EF4-FFF2-40B4-BE49-F238E27FC236}">
                <a16:creationId xmlns:a16="http://schemas.microsoft.com/office/drawing/2014/main" id="{759BC1B3-20B4-E545-9B55-AF682C702C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10600" y="3039439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4" name="Line 27">
            <a:extLst>
              <a:ext uri="{FF2B5EF4-FFF2-40B4-BE49-F238E27FC236}">
                <a16:creationId xmlns:a16="http://schemas.microsoft.com/office/drawing/2014/main" id="{F2968880-65D9-1B40-8597-BEC9BC5C2B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4400" y="1667357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5" name="Line 28">
            <a:extLst>
              <a:ext uri="{FF2B5EF4-FFF2-40B4-BE49-F238E27FC236}">
                <a16:creationId xmlns:a16="http://schemas.microsoft.com/office/drawing/2014/main" id="{4EE0D4F2-9A97-7B41-8472-8F9D4C06EE3E}"/>
              </a:ext>
            </a:extLst>
          </p:cNvPr>
          <p:cNvSpPr>
            <a:spLocks noChangeShapeType="1"/>
          </p:cNvSpPr>
          <p:nvPr/>
        </p:nvSpPr>
        <p:spPr bwMode="auto">
          <a:xfrm rot="6621638" flipH="1" flipV="1">
            <a:off x="8858250" y="1610207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6" name="Line 29">
            <a:extLst>
              <a:ext uri="{FF2B5EF4-FFF2-40B4-BE49-F238E27FC236}">
                <a16:creationId xmlns:a16="http://schemas.microsoft.com/office/drawing/2014/main" id="{5CF3EF77-C432-834A-93D9-4C664E7DF102}"/>
              </a:ext>
            </a:extLst>
          </p:cNvPr>
          <p:cNvSpPr>
            <a:spLocks noChangeShapeType="1"/>
          </p:cNvSpPr>
          <p:nvPr/>
        </p:nvSpPr>
        <p:spPr bwMode="auto">
          <a:xfrm rot="6621638" flipH="1" flipV="1">
            <a:off x="8934450" y="2982289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396C3-9BF6-3344-B307-66858ABC9BB8}"/>
              </a:ext>
            </a:extLst>
          </p:cNvPr>
          <p:cNvGrpSpPr/>
          <p:nvPr/>
        </p:nvGrpSpPr>
        <p:grpSpPr>
          <a:xfrm>
            <a:off x="8382000" y="4496282"/>
            <a:ext cx="914400" cy="1257300"/>
            <a:chOff x="8382000" y="4991100"/>
            <a:chExt cx="914400" cy="1257300"/>
          </a:xfrm>
        </p:grpSpPr>
        <p:sp>
          <p:nvSpPr>
            <p:cNvPr id="130062" name="Rectangle 15">
              <a:extLst>
                <a:ext uri="{FF2B5EF4-FFF2-40B4-BE49-F238E27FC236}">
                  <a16:creationId xmlns:a16="http://schemas.microsoft.com/office/drawing/2014/main" id="{22376115-279F-B345-836B-F4960F27D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5334000"/>
              <a:ext cx="91440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130063" name="Rectangle 16">
              <a:extLst>
                <a:ext uri="{FF2B5EF4-FFF2-40B4-BE49-F238E27FC236}">
                  <a16:creationId xmlns:a16="http://schemas.microsoft.com/office/drawing/2014/main" id="{75602F43-6BC8-5A4D-83D5-EB310E3FF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600" y="5410200"/>
              <a:ext cx="5715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130068" name="Rectangle 21">
              <a:extLst>
                <a:ext uri="{FF2B5EF4-FFF2-40B4-BE49-F238E27FC236}">
                  <a16:creationId xmlns:a16="http://schemas.microsoft.com/office/drawing/2014/main" id="{3B2C09ED-A587-F84C-A91E-CBA365902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00" y="6019800"/>
              <a:ext cx="1143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130069" name="Rectangle 22">
              <a:extLst>
                <a:ext uri="{FF2B5EF4-FFF2-40B4-BE49-F238E27FC236}">
                  <a16:creationId xmlns:a16="http://schemas.microsoft.com/office/drawing/2014/main" id="{43BED537-6D02-DE47-8520-01424770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6019800"/>
              <a:ext cx="1143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2" charset="0"/>
              </a:endParaRPr>
            </a:p>
          </p:txBody>
        </p:sp>
        <p:sp>
          <p:nvSpPr>
            <p:cNvPr id="130072" name="Line 25">
              <a:extLst>
                <a:ext uri="{FF2B5EF4-FFF2-40B4-BE49-F238E27FC236}">
                  <a16:creationId xmlns:a16="http://schemas.microsoft.com/office/drawing/2014/main" id="{52A0CF91-1D54-B342-9FEE-F3A5F0B33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10600" y="510540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30">
              <a:extLst>
                <a:ext uri="{FF2B5EF4-FFF2-40B4-BE49-F238E27FC236}">
                  <a16:creationId xmlns:a16="http://schemas.microsoft.com/office/drawing/2014/main" id="{2D731B36-96DB-AE43-BD02-35A57F85EF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621638" flipH="1" flipV="1">
              <a:off x="8934450" y="504825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D1C72-7C7C-A44F-ADCA-5A408AA2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04433"/>
            <a:ext cx="2844800" cy="365125"/>
          </a:xfrm>
        </p:spPr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FC39A-6723-4241-8FC6-3E1137A7C3D5}"/>
              </a:ext>
            </a:extLst>
          </p:cNvPr>
          <p:cNvSpPr/>
          <p:nvPr/>
        </p:nvSpPr>
        <p:spPr>
          <a:xfrm>
            <a:off x="3036976" y="3429482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“</a:t>
            </a:r>
            <a:r>
              <a:rPr lang="en-US" altLang="ja-JP" dirty="0"/>
              <a:t>television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27BB9CA3-37D3-E34B-88C6-B3DB15A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Evidence for Phonological-Mediation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12332385-FBB1-1644-9415-C95BAFD0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371600"/>
            <a:ext cx="6400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Sounding out difficult material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ja-JP" altLang="en-US" sz="2000">
                <a:ea typeface="ＭＳ Ｐゴシック" panose="020B0600070205080204" pitchFamily="34" charset="-128"/>
              </a:rPr>
              <a:t>‘</a:t>
            </a:r>
            <a:r>
              <a:rPr lang="en-US" altLang="ja-JP" sz="2000" dirty="0">
                <a:ea typeface="ＭＳ Ｐゴシック" panose="020B0600070205080204" pitchFamily="34" charset="-128"/>
              </a:rPr>
              <a:t>insouciant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	</a:t>
            </a:r>
            <a:r>
              <a:rPr lang="ja-JP" altLang="en-US" sz="2000">
                <a:ea typeface="ＭＳ Ｐゴシック" panose="020B0600070205080204" pitchFamily="34" charset="-128"/>
              </a:rPr>
              <a:t>‘</a:t>
            </a:r>
            <a:r>
              <a:rPr lang="en-US" altLang="ja-JP" sz="2000" dirty="0">
                <a:ea typeface="ＭＳ Ｐゴシック" panose="020B0600070205080204" pitchFamily="34" charset="-128"/>
              </a:rPr>
              <a:t>pullulate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Reading Tongue Twisters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Categorizing Homonyms (Van Orden 1987)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134147" name="Group 12">
            <a:extLst>
              <a:ext uri="{FF2B5EF4-FFF2-40B4-BE49-F238E27FC236}">
                <a16:creationId xmlns:a16="http://schemas.microsoft.com/office/drawing/2014/main" id="{A3FC4BE0-9AE0-834C-BD75-6B4315C3D8E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29087"/>
            <a:ext cx="2438400" cy="1204913"/>
            <a:chOff x="1920" y="3168"/>
            <a:chExt cx="1536" cy="759"/>
          </a:xfrm>
        </p:grpSpPr>
        <p:sp>
          <p:nvSpPr>
            <p:cNvPr id="134148" name="Text Box 6">
              <a:extLst>
                <a:ext uri="{FF2B5EF4-FFF2-40B4-BE49-F238E27FC236}">
                  <a16:creationId xmlns:a16="http://schemas.microsoft.com/office/drawing/2014/main" id="{4129D3C5-5CB9-5B4C-91BB-025593B41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168"/>
              <a:ext cx="6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pitchFamily="2" charset="0"/>
                </a:rPr>
                <a:t>flowers</a:t>
              </a:r>
            </a:p>
          </p:txBody>
        </p:sp>
        <p:sp>
          <p:nvSpPr>
            <p:cNvPr id="134149" name="Rectangle 7">
              <a:extLst>
                <a:ext uri="{FF2B5EF4-FFF2-40B4-BE49-F238E27FC236}">
                  <a16:creationId xmlns:a16="http://schemas.microsoft.com/office/drawing/2014/main" id="{013FDA9B-947E-2342-8AEF-2389EB653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677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" pitchFamily="2" charset="0"/>
                </a:rPr>
                <a:t>rose</a:t>
              </a:r>
            </a:p>
          </p:txBody>
        </p:sp>
        <p:sp>
          <p:nvSpPr>
            <p:cNvPr id="134150" name="Rectangle 8">
              <a:extLst>
                <a:ext uri="{FF2B5EF4-FFF2-40B4-BE49-F238E27FC236}">
                  <a16:creationId xmlns:a16="http://schemas.microsoft.com/office/drawing/2014/main" id="{B592C419-E03F-FC4F-91CC-062A9AD5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3677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" pitchFamily="2" charset="0"/>
                </a:rPr>
                <a:t>rows</a:t>
              </a:r>
            </a:p>
          </p:txBody>
        </p:sp>
        <p:sp>
          <p:nvSpPr>
            <p:cNvPr id="134151" name="Line 10">
              <a:extLst>
                <a:ext uri="{FF2B5EF4-FFF2-40B4-BE49-F238E27FC236}">
                  <a16:creationId xmlns:a16="http://schemas.microsoft.com/office/drawing/2014/main" id="{A994870E-B034-B644-A8E9-C2B780CED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3408"/>
              <a:ext cx="48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2" name="Line 11">
              <a:extLst>
                <a:ext uri="{FF2B5EF4-FFF2-40B4-BE49-F238E27FC236}">
                  <a16:creationId xmlns:a16="http://schemas.microsoft.com/office/drawing/2014/main" id="{61120E25-8BD5-8842-B3F8-FFD498B86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0" y="340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14AECE-E4FD-B74F-B18F-7EA85184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>
            <a:extLst>
              <a:ext uri="{FF2B5EF4-FFF2-40B4-BE49-F238E27FC236}">
                <a16:creationId xmlns:a16="http://schemas.microsoft.com/office/drawing/2014/main" id="{4C4DC129-34A4-4449-9261-20DC9835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01764"/>
            <a:ext cx="77724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0C9F0-7439-6D40-BA3E-13C6A406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E54F7AEF-603B-9F43-AEB5-40E1820B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Direct Access Hypothesis Evidence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FA88C0DF-8128-6643-8CA7-86C49B21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676400"/>
            <a:ext cx="518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Homonyms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	</a:t>
            </a:r>
            <a:r>
              <a:rPr lang="en-US" altLang="en-US" sz="2400">
                <a:ea typeface="ＭＳ Ｐゴシック" panose="020B0600070205080204" pitchFamily="34" charset="-128"/>
              </a:rPr>
              <a:t>read - reed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	sea - see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Bradshaw &amp; Nettleton (1974)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	</a:t>
            </a:r>
            <a:r>
              <a:rPr lang="en-US" altLang="en-US" sz="2400">
                <a:ea typeface="ＭＳ Ｐゴシック" panose="020B0600070205080204" pitchFamily="34" charset="-128"/>
              </a:rPr>
              <a:t>mown - down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	horse - worse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	quart - part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Deep dyslexia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0D57F-A020-D249-AD7C-A31EB970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2751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8D30C917-0FE9-DF4F-8034-913B599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Dual-Route Hypothesis Evidence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CA854C82-6628-3F41-9A93-5D43D933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828800"/>
            <a:ext cx="57150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Flexibility</a:t>
            </a:r>
          </a:p>
          <a:p>
            <a:pPr eaLnBrk="1" hangingPunct="1">
              <a:spcBef>
                <a:spcPct val="70000"/>
              </a:spcBef>
              <a:spcAft>
                <a:spcPct val="500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Individual Differences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Word Characteristics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Difficulty of words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Unfamiliar vs. familiar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Children vs Adults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294AA-F547-5B41-8114-352EE504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CE6A43DD-4D62-CA42-9BF1-07C3E67B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Implications for Teaching Reading</a:t>
            </a:r>
          </a:p>
        </p:txBody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A30A24F1-D776-F846-8E30-35A20F0D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813" y="1905001"/>
            <a:ext cx="6311900" cy="25431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Whole-word approach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Phonics vs. phonemic awareness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19DA0-0275-6943-A991-D2350750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9" descr="Fig5.3.jpg">
            <a:extLst>
              <a:ext uri="{FF2B5EF4-FFF2-40B4-BE49-F238E27FC236}">
                <a16:creationId xmlns:a16="http://schemas.microsoft.com/office/drawing/2014/main" id="{FA9FBD96-B885-5C4D-98E2-6048D53C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>
            <a:fillRect/>
          </a:stretch>
        </p:blipFill>
        <p:spPr bwMode="auto">
          <a:xfrm>
            <a:off x="3200401" y="-533400"/>
            <a:ext cx="57118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323C12-7C00-AB4F-AB17-C4E71C76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20347-5A2F-6E43-966C-8C03ADC11AC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DF08DC0-CFF4-7341-92BB-A4EF8371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Noam Chomsky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5BE0326-5AF6-1445-9122-3029B4C7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C8C50-0897-A440-BBA5-CA32C8E8C0C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5843" name="Picture 4" descr="noamchomsky.jpg">
            <a:extLst>
              <a:ext uri="{FF2B5EF4-FFF2-40B4-BE49-F238E27FC236}">
                <a16:creationId xmlns:a16="http://schemas.microsoft.com/office/drawing/2014/main" id="{DD12CBB4-0F1A-BB44-908C-53371A449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608388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F706CAB-AEC4-E445-8811-A8C0F33B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Linguistics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764D31F3-EBB8-954D-B24D-0218699E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Rejection of behaviorist notions of language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Emphasis on mental processes underlying language learning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Novelty of utterances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2 Major Claims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Language knowledge innate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Grammatical rules/system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8AC553A3-8765-E548-AA96-B5D03AD9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C17ADD-6AB3-9648-AE12-0EADF42C382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733E886-C637-6F46-B58D-D478EE2E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Evidence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DB44E1A0-CDFE-0B45-B124-7382194D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1"/>
            <a:ext cx="79248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Same age of acquisition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Similar stages and length of time to acquire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Limited # of Grammars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Novel utterances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Evidence for rule use: Irregular past tense verbs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63E17591-FDBC-1E45-B2C7-7C67CAF6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2974EB-1603-4848-A70A-0C65E103CA1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E24D7D3-FA95-AA43-BC73-712497425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Evidence for Rule Use: Irregular past tense formation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ACC99F2-C0FA-B94E-86BF-3C4D0719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650" y="1600201"/>
            <a:ext cx="7342188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Initially</a:t>
            </a: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go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 --&gt;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went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eat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  --&gt;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ate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Later (after acquiring regular past tense rule)</a:t>
            </a: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go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--&gt;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goed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</a:pP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eat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--&gt;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eated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CE32AC28-9E47-DD44-A47E-2066BA3B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52510-62E9-E649-9680-9E5A8F5EED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EFFAF10C-C77F-794B-9FA2-105E1629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Phrase Structure Grammars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EA2833DE-3DF0-BA4B-A516-D6089DFD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Sentence decomposed into constituents by rewrite rules</a:t>
            </a:r>
          </a:p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The young woman carried the heavy painting.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Phrase structure rules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Why is this important?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B7FA6-7EF9-DB44-B970-C3D841E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44684-7956-DA4D-B592-2F381B1735A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MacHD 2:Applications:Microsoft Office X:Templates:Presentations:Designs:Blank Presentation</Template>
  <TotalTime>3077</TotalTime>
  <Words>1344</Words>
  <Application>Microsoft Macintosh PowerPoint</Application>
  <PresentationFormat>Widescreen</PresentationFormat>
  <Paragraphs>304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</vt:lpstr>
      <vt:lpstr>Blank Presentation</vt:lpstr>
      <vt:lpstr>Office Theme</vt:lpstr>
      <vt:lpstr>Introduction to Language &amp; Language Comprehension</vt:lpstr>
      <vt:lpstr>Introduction to Language &amp; Language Comprehension</vt:lpstr>
      <vt:lpstr>Language</vt:lpstr>
      <vt:lpstr>Nature of Language</vt:lpstr>
      <vt:lpstr>Noam Chomsky</vt:lpstr>
      <vt:lpstr>Linguistics</vt:lpstr>
      <vt:lpstr>Evidence</vt:lpstr>
      <vt:lpstr>Evidence for Rule Use: Irregular past tense formation</vt:lpstr>
      <vt:lpstr>Phrase Structure Grammars</vt:lpstr>
      <vt:lpstr>Constituent Structures</vt:lpstr>
      <vt:lpstr>Phrase Structure Rewrite Rules</vt:lpstr>
      <vt:lpstr>PowerPoint Presentation</vt:lpstr>
      <vt:lpstr>Transformational Grammar</vt:lpstr>
      <vt:lpstr>Different surface structures but same deep structure:</vt:lpstr>
      <vt:lpstr>Same surface structure but different deep structures:</vt:lpstr>
      <vt:lpstr>Factors Affecting Comprehension</vt:lpstr>
      <vt:lpstr>Clark &amp; Chase (1972)</vt:lpstr>
      <vt:lpstr>Passive vs. Active</vt:lpstr>
      <vt:lpstr>Neurolinguistics</vt:lpstr>
      <vt:lpstr>Hemisphere Specialization</vt:lpstr>
      <vt:lpstr>PowerPoint Presentation</vt:lpstr>
      <vt:lpstr>Examples of Broca’s &amp; Wernicke’s Patients Speech</vt:lpstr>
      <vt:lpstr>Broca’s Patient Video</vt:lpstr>
      <vt:lpstr>Example of a comprehesion task that trips up Broca’s Aphasics</vt:lpstr>
      <vt:lpstr>PET Scan Subtractive Methodology </vt:lpstr>
      <vt:lpstr>Tasks</vt:lpstr>
      <vt:lpstr>PET Scan Subtractive Methodology </vt:lpstr>
      <vt:lpstr>Speech Perception</vt:lpstr>
      <vt:lpstr>Warren and Warren (1970)</vt:lpstr>
      <vt:lpstr>Phoneme Restoration Effect Demonstration</vt:lpstr>
      <vt:lpstr>PowerPoint Presentation</vt:lpstr>
      <vt:lpstr>McGurk Effect</vt:lpstr>
      <vt:lpstr>What’s going on ?</vt:lpstr>
      <vt:lpstr>PowerPoint Presentation</vt:lpstr>
      <vt:lpstr>Perceptual Processes in Written versus Spoken Language?</vt:lpstr>
      <vt:lpstr>PowerPoint Presentation</vt:lpstr>
      <vt:lpstr>Perceptual Processes in Reading</vt:lpstr>
      <vt:lpstr>Saccadic Eye Movements Predictable Patterns</vt:lpstr>
      <vt:lpstr>PowerPoint Presentation</vt:lpstr>
      <vt:lpstr>Theories About Word Recognition</vt:lpstr>
      <vt:lpstr>Evidence for Phonological-Mediation</vt:lpstr>
      <vt:lpstr>PowerPoint Presentation</vt:lpstr>
      <vt:lpstr>Direct Access Hypothesis Evidence</vt:lpstr>
      <vt:lpstr>Dual-Route Hypothesis Evidence</vt:lpstr>
      <vt:lpstr>Implications for Teaching Reading</vt:lpstr>
      <vt:lpstr>PowerPoint Presentation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“At dawn, the blen arose on the horizon and shone brightly.”</dc:title>
  <dc:creator>College of  Arts &amp; Sciences</dc:creator>
  <cp:lastModifiedBy>Robert Crutcher</cp:lastModifiedBy>
  <cp:revision>105</cp:revision>
  <cp:lastPrinted>2021-08-11T16:11:09Z</cp:lastPrinted>
  <dcterms:created xsi:type="dcterms:W3CDTF">2011-05-25T03:41:58Z</dcterms:created>
  <dcterms:modified xsi:type="dcterms:W3CDTF">2021-08-11T16:12:33Z</dcterms:modified>
</cp:coreProperties>
</file>