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37" r:id="rId1"/>
  </p:sldMasterIdLst>
  <p:notesMasterIdLst>
    <p:notesMasterId r:id="rId72"/>
  </p:notesMasterIdLst>
  <p:handoutMasterIdLst>
    <p:handoutMasterId r:id="rId73"/>
  </p:handoutMasterIdLst>
  <p:sldIdLst>
    <p:sldId id="319" r:id="rId2"/>
    <p:sldId id="338" r:id="rId3"/>
    <p:sldId id="256" r:id="rId4"/>
    <p:sldId id="257" r:id="rId5"/>
    <p:sldId id="264" r:id="rId6"/>
    <p:sldId id="351" r:id="rId7"/>
    <p:sldId id="339" r:id="rId8"/>
    <p:sldId id="343" r:id="rId9"/>
    <p:sldId id="320" r:id="rId10"/>
    <p:sldId id="354" r:id="rId11"/>
    <p:sldId id="340" r:id="rId12"/>
    <p:sldId id="322" r:id="rId13"/>
    <p:sldId id="258" r:id="rId14"/>
    <p:sldId id="330" r:id="rId15"/>
    <p:sldId id="341" r:id="rId16"/>
    <p:sldId id="262" r:id="rId17"/>
    <p:sldId id="263" r:id="rId18"/>
    <p:sldId id="323" r:id="rId19"/>
    <p:sldId id="266" r:id="rId20"/>
    <p:sldId id="336" r:id="rId21"/>
    <p:sldId id="332" r:id="rId22"/>
    <p:sldId id="267" r:id="rId23"/>
    <p:sldId id="333" r:id="rId24"/>
    <p:sldId id="335" r:id="rId25"/>
    <p:sldId id="268" r:id="rId26"/>
    <p:sldId id="348" r:id="rId27"/>
    <p:sldId id="349" r:id="rId28"/>
    <p:sldId id="347" r:id="rId29"/>
    <p:sldId id="346" r:id="rId30"/>
    <p:sldId id="353" r:id="rId31"/>
    <p:sldId id="350" r:id="rId32"/>
    <p:sldId id="277" r:id="rId33"/>
    <p:sldId id="278" r:id="rId34"/>
    <p:sldId id="279" r:id="rId35"/>
    <p:sldId id="280" r:id="rId36"/>
    <p:sldId id="352" r:id="rId37"/>
    <p:sldId id="270" r:id="rId38"/>
    <p:sldId id="273" r:id="rId39"/>
    <p:sldId id="271" r:id="rId40"/>
    <p:sldId id="272" r:id="rId41"/>
    <p:sldId id="274" r:id="rId42"/>
    <p:sldId id="281" r:id="rId43"/>
    <p:sldId id="282" r:id="rId44"/>
    <p:sldId id="342" r:id="rId45"/>
    <p:sldId id="285" r:id="rId46"/>
    <p:sldId id="286" r:id="rId47"/>
    <p:sldId id="287" r:id="rId48"/>
    <p:sldId id="292" r:id="rId49"/>
    <p:sldId id="291" r:id="rId50"/>
    <p:sldId id="293" r:id="rId51"/>
    <p:sldId id="325" r:id="rId52"/>
    <p:sldId id="299" r:id="rId53"/>
    <p:sldId id="300" r:id="rId54"/>
    <p:sldId id="290" r:id="rId55"/>
    <p:sldId id="302" r:id="rId56"/>
    <p:sldId id="303" r:id="rId57"/>
    <p:sldId id="304" r:id="rId58"/>
    <p:sldId id="305" r:id="rId59"/>
    <p:sldId id="308" r:id="rId60"/>
    <p:sldId id="309" r:id="rId61"/>
    <p:sldId id="310" r:id="rId62"/>
    <p:sldId id="344" r:id="rId63"/>
    <p:sldId id="311" r:id="rId64"/>
    <p:sldId id="318" r:id="rId65"/>
    <p:sldId id="307" r:id="rId66"/>
    <p:sldId id="313" r:id="rId67"/>
    <p:sldId id="314" r:id="rId68"/>
    <p:sldId id="315" r:id="rId69"/>
    <p:sldId id="316" r:id="rId70"/>
    <p:sldId id="288" r:id="rId7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Crutcher" initials="" lastIdx="1" clrIdx="0"/>
  <p:cmAuthor id="2" name="Robert Crutcher" initials="RC" lastIdx="1" clrIdx="1">
    <p:extLst>
      <p:ext uri="{19B8F6BF-5375-455C-9EA6-DF929625EA0E}">
        <p15:presenceInfo xmlns:p15="http://schemas.microsoft.com/office/powerpoint/2012/main" userId="S::rcrutcher1@udayton.edu::41e27c27-f8c4-4458-802c-0f410e6b2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46"/>
    <p:restoredTop sz="52653"/>
  </p:normalViewPr>
  <p:slideViewPr>
    <p:cSldViewPr>
      <p:cViewPr varScale="1">
        <p:scale>
          <a:sx n="64" d="100"/>
          <a:sy n="64" d="100"/>
        </p:scale>
        <p:origin x="1960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4552"/>
    </p:cViewPr>
  </p:sorterViewPr>
  <p:notesViewPr>
    <p:cSldViewPr>
      <p:cViewPr varScale="1">
        <p:scale>
          <a:sx n="84" d="100"/>
          <a:sy n="84" d="100"/>
        </p:scale>
        <p:origin x="-120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14T13:43:24.711" idx="1">
    <p:pos x="10" y="10"/>
    <p:text>No need to DO this demonstration. Simply summarize the result. Read a few of the words.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4F3D0F-A060-AB45-A9C8-3C2EFC5DB1EC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AAEA85FD-8224-A645-90F9-80720BC735D9}" type="pres">
      <dgm:prSet presAssocID="{FF4F3D0F-A060-AB45-A9C8-3C2EFC5DB1EC}" presName="diagram" presStyleCnt="0">
        <dgm:presLayoutVars>
          <dgm:dir/>
          <dgm:resizeHandles val="exact"/>
        </dgm:presLayoutVars>
      </dgm:prSet>
      <dgm:spPr/>
    </dgm:pt>
  </dgm:ptLst>
  <dgm:cxnLst>
    <dgm:cxn modelId="{C3599BCF-372E-0A42-8773-46C873992C0F}" type="presOf" srcId="{FF4F3D0F-A060-AB45-A9C8-3C2EFC5DB1EC}" destId="{AAEA85FD-8224-A645-90F9-80720BC735D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A5034FB-E27F-984E-A4A3-8B07463E58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7B22DAD-B9EF-FE4B-B38F-A36B6D54B7F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212DC35A-83EA-2B4B-AB84-6FF97633E47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0E9CF361-72E5-A74A-A7FD-30343DFA04B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8771788C-1041-6F46-9A86-4D415A740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22E95DE1-2059-3B41-8373-FC853C442C6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48154BF0-45B6-BC4C-BDC8-AAFB2A9726B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20D8A3ED-78DA-3F41-B8DB-0A49459A25D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C50BA8EB-E37A-3A4F-B708-9569F4FF3A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73835541-A991-C54F-96EF-BC4BF8F1E6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5A4F2408-0E40-234F-B675-37AE86D26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7847B88-8F0F-0441-B193-FAA206088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F9438BCC-5059-614E-9A80-18270386B0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2D48A32F-6B68-4741-8768-BA80E739D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921859E4-BFBC-8343-B82D-3FD2B1EF9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9CA404E-FD27-4A44-904C-A48CFC035E85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3D63C6BE-06A8-8443-94D7-6D385C8075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37239DCB-E22D-AE4C-B5DC-C088FFFD4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1A14FAF3-B9FA-C343-8160-F93F8EA6B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09DD283-B8AB-A942-9A66-3BF839718869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06E10C95-C1F5-F140-97F2-549C44E9E1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C930574C-3721-DE4E-9E3A-A58FF229D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81825424-F63C-7146-A464-C5BDA38B28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237A4B6-9B78-D04A-9277-4612D353AB3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4298A3ED-65E0-5044-A24F-B528BDC5F1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A9F7124-01C7-2840-B3D3-04B05334B5C3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7FAC7342-0603-BF44-A5E2-55564969C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2DE4BFE-CEC2-C947-973F-DA6DF6CEA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EE0AEB8B-6ACA-044C-A6DD-2A236FBE7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0A7C7D62-D167-1647-BB76-F40501DE2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9189FE1E-9F1A-1843-BBDB-FEF80121EC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6FFA16B-F9CB-8B43-A3A9-9C7D7B4DAE0A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EE841D14-ED3E-DB4B-ACED-73421685C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456FB041-229E-824D-9CB7-EC8ACA84A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A55690BB-E9C5-DB41-A14B-AB9B7E8C3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4EC7289-7F10-1141-8F78-A63F89986F8F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85115A73-9702-0B41-891A-30CF800CD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D0CD9E0-18C1-6E4B-80AD-E053AF88C25E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45058" name="Rectangle 1026">
            <a:extLst>
              <a:ext uri="{FF2B5EF4-FFF2-40B4-BE49-F238E27FC236}">
                <a16:creationId xmlns:a16="http://schemas.microsoft.com/office/drawing/2014/main" id="{0E7CE815-AB16-BB4B-AB7A-EF1603A1DE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1D6B143D-644F-AB44-A13F-AA0E26E84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139290E4-27C3-5642-B239-B8B3A1E438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26B1A8C-B74C-274B-9903-511FA2E5AE77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47106" name="Rectangle 1026">
            <a:extLst>
              <a:ext uri="{FF2B5EF4-FFF2-40B4-BE49-F238E27FC236}">
                <a16:creationId xmlns:a16="http://schemas.microsoft.com/office/drawing/2014/main" id="{61EF1571-EE8C-A24C-8CA2-8517EA167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1027">
            <a:extLst>
              <a:ext uri="{FF2B5EF4-FFF2-40B4-BE49-F238E27FC236}">
                <a16:creationId xmlns:a16="http://schemas.microsoft.com/office/drawing/2014/main" id="{B0E615AE-309E-6842-BC3D-FEFFF7365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5F2E1CE6-CFE1-1D45-B612-2C9E1E277A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5829169D-3B0D-4B4C-A1AF-D59347D2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8F1B8A6E-7157-9F47-95DF-39EF2A503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E4A1195-4B31-084D-8090-3EF96EB78B3F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45ED8438-54E3-7D40-ADA4-2D4ED5642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080EF19-4150-9F4B-96D8-FA4F964D40D1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92E5266-51E1-A145-A96C-3CAA175E5B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92773CD-9169-2342-8BD3-BA4FB6286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FBCF5C92-7197-564B-9543-A7A9719830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6E0F302B-55F8-974C-B5FB-7AA67EA5E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87AF932E-4751-7640-8E17-A827DFF8E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90BECCC-AAC6-5B4C-958E-0EBAC4FB0B5B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2BEB0ADB-1421-A142-BADD-FC32EF9B42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E132B214-B133-0347-B75D-7FA2BDBA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24E6CAAC-ED5C-C74E-A543-8B8D31966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04CF683-B355-044A-A9E9-1F2B28B4107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88C2CF03-BC2E-7141-8A38-EA8BD0B1AE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72B4AA1A-8779-CC44-B36A-04656EA3C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7716DA1F-EAC2-354D-8C45-1C883EC854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DC5EE48-25CC-1049-B78C-18990D66DE18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2DE51D3A-7F8F-A843-8F0A-F01B34E820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18E8BF5-B73F-4547-BD9D-F75A40B5D92D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DC51635B-7256-1C45-B6F4-E4167F7D5F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1027">
            <a:extLst>
              <a:ext uri="{FF2B5EF4-FFF2-40B4-BE49-F238E27FC236}">
                <a16:creationId xmlns:a16="http://schemas.microsoft.com/office/drawing/2014/main" id="{47D37E69-488E-FC40-80FE-8473C682E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388CEDF4-38B6-2442-A06A-C735587A8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FEEBB542-481D-8B46-9BFA-3D3ADA8DE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1C144B0C-ACBA-5846-94B6-C142CCDE06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BAFF60-AAF8-634B-B034-8034FBB77648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1B142FF-C0C6-474F-9F22-7CCA3181A9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3592B44F-1D0E-F34B-8CC8-DD24BA9A4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517EE5BD-4DFE-C044-9027-C2C6B26A4B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8DEE5B-2010-8840-9A5B-6CF023578719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73B0BD6B-A142-CF41-BBAB-4E327B5FE5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58989F1-C8FB-7948-8A66-516899C00161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63490" name="Rectangle 1026">
            <a:extLst>
              <a:ext uri="{FF2B5EF4-FFF2-40B4-BE49-F238E27FC236}">
                <a16:creationId xmlns:a16="http://schemas.microsoft.com/office/drawing/2014/main" id="{6B7E3C3F-70BB-944D-9E70-EA19108AF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1" name="Rectangle 1027">
            <a:extLst>
              <a:ext uri="{FF2B5EF4-FFF2-40B4-BE49-F238E27FC236}">
                <a16:creationId xmlns:a16="http://schemas.microsoft.com/office/drawing/2014/main" id="{1787A219-85CA-474E-874A-B75005ADA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99119025-45D9-3649-8DE1-3B2391C34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0674BBF-8143-2B41-82C3-09DCEF99D271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75778" name="Rectangle 1026">
            <a:extLst>
              <a:ext uri="{FF2B5EF4-FFF2-40B4-BE49-F238E27FC236}">
                <a16:creationId xmlns:a16="http://schemas.microsoft.com/office/drawing/2014/main" id="{160182C0-5E34-364C-A567-C0E335876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Rectangle 1027">
            <a:extLst>
              <a:ext uri="{FF2B5EF4-FFF2-40B4-BE49-F238E27FC236}">
                <a16:creationId xmlns:a16="http://schemas.microsoft.com/office/drawing/2014/main" id="{0A783470-CEE4-CA44-A81E-1F316A4FC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2D4E5E7C-5B7F-F044-B95E-E2D5D4B97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A86388B-59C5-8D4D-BBB4-B3BBC1CBBC04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47F150B2-0636-B246-9AC9-A6C4CC1BC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E33D958-AFE1-664A-9A83-7C51252BC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4E182E04-0263-FD46-9CB1-D3B8AD112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C6AE26A-E0F7-884C-879A-98270CF41FBA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79874" name="Rectangle 1026">
            <a:extLst>
              <a:ext uri="{FF2B5EF4-FFF2-40B4-BE49-F238E27FC236}">
                <a16:creationId xmlns:a16="http://schemas.microsoft.com/office/drawing/2014/main" id="{AF2C33EF-14E8-6845-9BA3-C9667E8A71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1027">
            <a:extLst>
              <a:ext uri="{FF2B5EF4-FFF2-40B4-BE49-F238E27FC236}">
                <a16:creationId xmlns:a16="http://schemas.microsoft.com/office/drawing/2014/main" id="{07ACA763-3D7B-9148-BB27-85DFAAAF7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F399F731-9866-4C4B-95F9-89326080D6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FD927F0-D59D-2343-8AAB-E3140F9BA289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1922" name="Rectangle 1026">
            <a:extLst>
              <a:ext uri="{FF2B5EF4-FFF2-40B4-BE49-F238E27FC236}">
                <a16:creationId xmlns:a16="http://schemas.microsoft.com/office/drawing/2014/main" id="{40BBB3F8-252E-FF41-B812-B3D45A1ED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1027">
            <a:extLst>
              <a:ext uri="{FF2B5EF4-FFF2-40B4-BE49-F238E27FC236}">
                <a16:creationId xmlns:a16="http://schemas.microsoft.com/office/drawing/2014/main" id="{B7BCBD57-D043-784E-B7E9-E9624C0B1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EA516C9B-2577-DE41-A8E1-D6F67A4532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599E5A-9026-3D42-8357-63BDDC7E1EE6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6F4EBC82-B718-8B48-9793-D9EEB69A39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5C467A1-7B4D-E448-BE42-650CD3C11D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932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98BDAC12-A45F-6A4D-8ACD-E45C294E1A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16B9E6A-EAAC-9C4A-897D-62868F7056D7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4D4330BA-7BAC-A44C-B84F-E5221DD4BE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73C555A9-46F2-0E4C-A50D-61D231926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>
            <a:extLst>
              <a:ext uri="{FF2B5EF4-FFF2-40B4-BE49-F238E27FC236}">
                <a16:creationId xmlns:a16="http://schemas.microsoft.com/office/drawing/2014/main" id="{CD0A794A-31DE-6B41-B119-97A2594371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AC2B0C7-DF7F-384B-8A44-13B1A59DCCA7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1374DED2-BCC7-784F-A50D-3AD378D8E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B06CF31-E05B-4847-A0D6-CDEF9B2E24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141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>
            <a:extLst>
              <a:ext uri="{FF2B5EF4-FFF2-40B4-BE49-F238E27FC236}">
                <a16:creationId xmlns:a16="http://schemas.microsoft.com/office/drawing/2014/main" id="{3D4E335E-1D64-6345-9E1C-D74788BF7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88AC29-8AEC-6A49-AB77-AABE03EEA18E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7731F9D8-FE46-724B-8CBC-6D7509796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4587A38-9317-0641-A9E6-19A0DFA8F5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3342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771EFFA-68F6-A847-995E-03B89AE5E6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4ED7CD8-36B4-3049-8C48-C1563B4A28CA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71682" name="Rectangle 1026">
            <a:extLst>
              <a:ext uri="{FF2B5EF4-FFF2-40B4-BE49-F238E27FC236}">
                <a16:creationId xmlns:a16="http://schemas.microsoft.com/office/drawing/2014/main" id="{D2555972-91C4-C748-8A8D-F6543BA6C3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1027">
            <a:extLst>
              <a:ext uri="{FF2B5EF4-FFF2-40B4-BE49-F238E27FC236}">
                <a16:creationId xmlns:a16="http://schemas.microsoft.com/office/drawing/2014/main" id="{66205A2A-ADEF-AE49-9CA3-728DEBE5A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4062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0D836931-5BD9-2443-A796-DF5317DBA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D88A30B-E3A8-1144-A8AD-4E41E121E3D1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73730" name="Rectangle 1026">
            <a:extLst>
              <a:ext uri="{FF2B5EF4-FFF2-40B4-BE49-F238E27FC236}">
                <a16:creationId xmlns:a16="http://schemas.microsoft.com/office/drawing/2014/main" id="{52E7E642-B0CB-9D4C-9389-A32147BE00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1027">
            <a:extLst>
              <a:ext uri="{FF2B5EF4-FFF2-40B4-BE49-F238E27FC236}">
                <a16:creationId xmlns:a16="http://schemas.microsoft.com/office/drawing/2014/main" id="{1C9E06AE-3B82-8244-9135-14246E8D7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95449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E1E7B097-A8DA-1445-9E2D-092A391969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CF87753-D0F9-9A4F-BE40-7651F554B046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83970" name="Rectangle 1026">
            <a:extLst>
              <a:ext uri="{FF2B5EF4-FFF2-40B4-BE49-F238E27FC236}">
                <a16:creationId xmlns:a16="http://schemas.microsoft.com/office/drawing/2014/main" id="{7357FF0F-79E5-3446-87A1-56AFB93F8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1027">
            <a:extLst>
              <a:ext uri="{FF2B5EF4-FFF2-40B4-BE49-F238E27FC236}">
                <a16:creationId xmlns:a16="http://schemas.microsoft.com/office/drawing/2014/main" id="{0A38CB83-E237-5544-A963-D75BF4877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>
            <a:extLst>
              <a:ext uri="{FF2B5EF4-FFF2-40B4-BE49-F238E27FC236}">
                <a16:creationId xmlns:a16="http://schemas.microsoft.com/office/drawing/2014/main" id="{9D11FA00-27F2-454E-AF5A-7E40969E2D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3D13234-DD17-134D-B756-BF06675A343A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86018" name="Rectangle 1026">
            <a:extLst>
              <a:ext uri="{FF2B5EF4-FFF2-40B4-BE49-F238E27FC236}">
                <a16:creationId xmlns:a16="http://schemas.microsoft.com/office/drawing/2014/main" id="{5C31C12A-FCA1-1A4E-BEB6-D366C6519B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1027">
            <a:extLst>
              <a:ext uri="{FF2B5EF4-FFF2-40B4-BE49-F238E27FC236}">
                <a16:creationId xmlns:a16="http://schemas.microsoft.com/office/drawing/2014/main" id="{45039A6E-F619-9B45-A534-85BBE5605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43678691-DBF2-E44B-A9AE-32B69D14A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6840F52-599E-7D4B-AB5D-1FD1AA41F2F3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88066" name="Rectangle 1026">
            <a:extLst>
              <a:ext uri="{FF2B5EF4-FFF2-40B4-BE49-F238E27FC236}">
                <a16:creationId xmlns:a16="http://schemas.microsoft.com/office/drawing/2014/main" id="{3AFF1AD5-7140-0041-BF38-560A6379E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1027">
            <a:extLst>
              <a:ext uri="{FF2B5EF4-FFF2-40B4-BE49-F238E27FC236}">
                <a16:creationId xmlns:a16="http://schemas.microsoft.com/office/drawing/2014/main" id="{85EBF320-C2A0-544D-A440-621D5CBB7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26882E38-174D-864B-8DA3-19958DFECF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B747C7D-4E65-4B41-AFFA-98A9F521C0D2}" type="slidenum">
              <a:rPr lang="en-US" altLang="en-US" sz="1200" smtClean="0"/>
              <a:pPr/>
              <a:t>45</a:t>
            </a:fld>
            <a:endParaRPr lang="en-US" altLang="en-US" sz="1200"/>
          </a:p>
        </p:txBody>
      </p:sp>
      <p:sp>
        <p:nvSpPr>
          <p:cNvPr id="90114" name="Rectangle 1026">
            <a:extLst>
              <a:ext uri="{FF2B5EF4-FFF2-40B4-BE49-F238E27FC236}">
                <a16:creationId xmlns:a16="http://schemas.microsoft.com/office/drawing/2014/main" id="{3B64ACF2-9369-BA4B-B30A-3299FB94D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1027">
            <a:extLst>
              <a:ext uri="{FF2B5EF4-FFF2-40B4-BE49-F238E27FC236}">
                <a16:creationId xmlns:a16="http://schemas.microsoft.com/office/drawing/2014/main" id="{5C31866C-B10A-F34E-B2AE-51CDC7083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3FE27509-6679-3F4A-874B-9C8E567E62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5608EA0-6E79-E04A-947F-78E2BA5F7515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9C8C8696-E514-C54A-BF8D-3A7E98012F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92618BBE-2BC1-1240-882F-9E7C070DBD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18A58166-597A-4042-9F7F-77F7CEF972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9CABD13-7D1A-4F42-9D60-8BAC38DE8A6C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94210" name="Rectangle 1026">
            <a:extLst>
              <a:ext uri="{FF2B5EF4-FFF2-40B4-BE49-F238E27FC236}">
                <a16:creationId xmlns:a16="http://schemas.microsoft.com/office/drawing/2014/main" id="{21F2FE08-AF1D-374E-AB71-97E68B0B49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Rectangle 1027">
            <a:extLst>
              <a:ext uri="{FF2B5EF4-FFF2-40B4-BE49-F238E27FC236}">
                <a16:creationId xmlns:a16="http://schemas.microsoft.com/office/drawing/2014/main" id="{A0D90558-B02B-BA42-814D-81D1608673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6B6EDF4-5FC4-9C49-921B-EB1D819F6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0F8AED-7335-EB43-A5F3-AF32DDD27FFB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D016B7B-93D6-5F4D-9252-1C99990D7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24C12C4-2D5E-1E47-AEE0-AAFE37DA0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48C4EA3D-C7B9-4B4E-91BE-B7C122EEC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6B15AB-A6B9-F246-B512-DCE8796B9AAA}" type="slidenum">
              <a:rPr lang="en-US" altLang="en-US" sz="1200" smtClean="0"/>
              <a:pPr/>
              <a:t>48</a:t>
            </a:fld>
            <a:endParaRPr lang="en-US" altLang="en-US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EEB7F8E0-3F19-7243-A08D-9A4D06E19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D5CC1728-0CB2-BA45-B3AC-84F986226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6FDA29B3-5295-B545-A739-5E2737CAC1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5B040E3-8D06-ED4A-AE8B-1F1B9A4A7F1A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32178730-1F81-D849-9240-808DB1F25B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1FCF829-E951-334E-B11D-10DA8B2482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>
            <a:extLst>
              <a:ext uri="{FF2B5EF4-FFF2-40B4-BE49-F238E27FC236}">
                <a16:creationId xmlns:a16="http://schemas.microsoft.com/office/drawing/2014/main" id="{1AF10844-500A-ED44-A226-72F3EF622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69A86DF-0489-0F40-BE40-777BA19CFAD6}" type="slidenum">
              <a:rPr lang="en-US" altLang="en-US" sz="1200" smtClean="0"/>
              <a:pPr/>
              <a:t>50</a:t>
            </a:fld>
            <a:endParaRPr lang="en-US" altLang="en-US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BFE9B409-0E2F-344F-9C16-42E9213172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74FCC440-F099-FA48-BA3D-233AEF4F7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>
            <a:extLst>
              <a:ext uri="{FF2B5EF4-FFF2-40B4-BE49-F238E27FC236}">
                <a16:creationId xmlns:a16="http://schemas.microsoft.com/office/drawing/2014/main" id="{A172C3DC-0F45-C04C-B2BD-76F722387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02" name="Notes Placeholder 2">
            <a:extLst>
              <a:ext uri="{FF2B5EF4-FFF2-40B4-BE49-F238E27FC236}">
                <a16:creationId xmlns:a16="http://schemas.microsoft.com/office/drawing/2014/main" id="{85047844-FF80-AC42-8309-15077C6CE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2403" name="Slide Number Placeholder 3">
            <a:extLst>
              <a:ext uri="{FF2B5EF4-FFF2-40B4-BE49-F238E27FC236}">
                <a16:creationId xmlns:a16="http://schemas.microsoft.com/office/drawing/2014/main" id="{C7C62584-84E1-D14D-80F5-9F126B494B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D3B065-DE18-464B-A884-391DDA78C93D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>
            <a:extLst>
              <a:ext uri="{FF2B5EF4-FFF2-40B4-BE49-F238E27FC236}">
                <a16:creationId xmlns:a16="http://schemas.microsoft.com/office/drawing/2014/main" id="{C3B49184-C439-6C42-8DB6-3DD6AA35A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A539A2A-4D92-7542-9D01-6A87E179B581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78C26E6-C7E3-BB4F-A248-3960429607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70640C63-81A4-7E47-9E41-DB2AD6B87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>
            <a:extLst>
              <a:ext uri="{FF2B5EF4-FFF2-40B4-BE49-F238E27FC236}">
                <a16:creationId xmlns:a16="http://schemas.microsoft.com/office/drawing/2014/main" id="{10681FE4-331E-CF47-AE9E-CB24F7319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876790E-5930-3043-9499-D54E2DA4E316}" type="slidenum">
              <a:rPr lang="en-US" altLang="en-US" sz="1200" smtClean="0"/>
              <a:pPr/>
              <a:t>53</a:t>
            </a:fld>
            <a:endParaRPr lang="en-US" altLang="en-US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E855E254-452A-CA4C-B6CC-7696C91DE8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5D122E44-CF46-3144-AB06-63DD96984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>
            <a:extLst>
              <a:ext uri="{FF2B5EF4-FFF2-40B4-BE49-F238E27FC236}">
                <a16:creationId xmlns:a16="http://schemas.microsoft.com/office/drawing/2014/main" id="{39CE2F27-44BF-0945-87D7-075959B41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22BC975-34A3-AC44-B5F0-73AA9E6B793E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BD041A19-A163-3A40-BE67-DBD7AF4077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1C56ECC0-A88E-5F4B-AA12-0F9D6E0D4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>
            <a:extLst>
              <a:ext uri="{FF2B5EF4-FFF2-40B4-BE49-F238E27FC236}">
                <a16:creationId xmlns:a16="http://schemas.microsoft.com/office/drawing/2014/main" id="{A71B388F-7FDE-754D-9378-29D2EE0A2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493170C-D261-EB43-95C2-97B81F16C752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3110D9F0-A6C5-DB44-B798-946F04A5FE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42E3FFD0-8BF4-BB4C-86A2-31FDAFE37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DD781869-BF64-C246-94E2-4D8BF4246C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3704229-4B81-6348-9A33-567D0BCDA52E}" type="slidenum">
              <a:rPr lang="en-US" altLang="en-US" sz="1200" smtClean="0"/>
              <a:pPr/>
              <a:t>56</a:t>
            </a:fld>
            <a:endParaRPr lang="en-US" altLang="en-US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FA27F1E-5C36-A546-B367-6D8D7942F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7D7ADE5D-46E2-3D46-9D6E-D2DB509964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>
            <a:extLst>
              <a:ext uri="{FF2B5EF4-FFF2-40B4-BE49-F238E27FC236}">
                <a16:creationId xmlns:a16="http://schemas.microsoft.com/office/drawing/2014/main" id="{BD87B157-0C95-F147-ABBC-8F802BA85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659740-D026-7D46-B9C8-FC2D1A843BB4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77BED9E3-FA7E-C34C-8042-9D6CF4C13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8AD10E92-8AB2-F342-BAC9-8ADA8FA65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C71F6AA-2358-6B40-B837-A69B06A1BD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BE436F4-D1BE-E044-8515-AEB7F804526E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28674" name="Rectangle 1026">
            <a:extLst>
              <a:ext uri="{FF2B5EF4-FFF2-40B4-BE49-F238E27FC236}">
                <a16:creationId xmlns:a16="http://schemas.microsoft.com/office/drawing/2014/main" id="{73A16AC0-D60C-B341-93AD-5FC8EF976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Rectangle 1027">
            <a:extLst>
              <a:ext uri="{FF2B5EF4-FFF2-40B4-BE49-F238E27FC236}">
                <a16:creationId xmlns:a16="http://schemas.microsoft.com/office/drawing/2014/main" id="{6210DF2B-15D1-4C4F-B8E8-CB09339558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>
            <a:extLst>
              <a:ext uri="{FF2B5EF4-FFF2-40B4-BE49-F238E27FC236}">
                <a16:creationId xmlns:a16="http://schemas.microsoft.com/office/drawing/2014/main" id="{DC1F190B-B313-3342-84EE-7084059D2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7269941-F527-9046-980B-2FA2D618EAF0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7FB99072-7609-074E-A376-9ED987BE44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8A8357C2-2D3F-0644-937B-3D6AC0242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>
            <a:extLst>
              <a:ext uri="{FF2B5EF4-FFF2-40B4-BE49-F238E27FC236}">
                <a16:creationId xmlns:a16="http://schemas.microsoft.com/office/drawing/2014/main" id="{E07B3C5F-4F73-CC4B-9E07-0A95E56AE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A8F9140-97F7-4447-B86B-316F40A76DDF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3E58022-1F81-0B42-8A7A-2F3DC7989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23002622-821B-184B-92FD-3ADC573D8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1321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>
            <a:extLst>
              <a:ext uri="{FF2B5EF4-FFF2-40B4-BE49-F238E27FC236}">
                <a16:creationId xmlns:a16="http://schemas.microsoft.com/office/drawing/2014/main" id="{6091C361-C028-3C42-9821-F32B9540D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4E8AEA1-44ED-1E4D-9EB1-4B28508ECFAF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E81B3A69-17C3-BD47-8FCB-71FEC33865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30926E02-9356-3448-8660-BAB277951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>
            <a:extLst>
              <a:ext uri="{FF2B5EF4-FFF2-40B4-BE49-F238E27FC236}">
                <a16:creationId xmlns:a16="http://schemas.microsoft.com/office/drawing/2014/main" id="{C928BCC9-AB7B-4644-A217-1B3815B19B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62CC061-4403-5845-8E58-E632840961B3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21BE0429-AD0E-314D-945D-38D848441C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36159FB3-D0FF-0A4E-9DA3-18DFAF52D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>
            <a:extLst>
              <a:ext uri="{FF2B5EF4-FFF2-40B4-BE49-F238E27FC236}">
                <a16:creationId xmlns:a16="http://schemas.microsoft.com/office/drawing/2014/main" id="{9387FA36-CDDC-F048-A00A-68ED8C16C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A20E85F-6D0E-3F48-A428-65EF68F9E66E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6C154C1E-E338-3341-B7E1-3364B4D7D2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CE224E04-B451-C240-87D7-0DC6560FC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>
            <a:extLst>
              <a:ext uri="{FF2B5EF4-FFF2-40B4-BE49-F238E27FC236}">
                <a16:creationId xmlns:a16="http://schemas.microsoft.com/office/drawing/2014/main" id="{66713370-CA69-1D41-AE8A-24053F31A8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8A5982-FA2E-5746-8CDB-448D1BB7065A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F39EA74D-AA1E-CC45-943E-938957901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DD65937-8D5F-2843-8FA8-6CC1D0AEE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>
            <a:extLst>
              <a:ext uri="{FF2B5EF4-FFF2-40B4-BE49-F238E27FC236}">
                <a16:creationId xmlns:a16="http://schemas.microsoft.com/office/drawing/2014/main" id="{0C8846D4-01C7-E044-90C2-418325497E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9B2D72E-25E4-B94C-9E3A-5FF2B27E666A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DA3A31D8-53AA-CD46-92F3-F01AC6E07C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BFA6068-9674-EA41-89F6-C2C75C54C5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>
            <a:extLst>
              <a:ext uri="{FF2B5EF4-FFF2-40B4-BE49-F238E27FC236}">
                <a16:creationId xmlns:a16="http://schemas.microsoft.com/office/drawing/2014/main" id="{7F1DEAA4-EA71-7047-8F96-82E1316CB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3B0F36F-B21B-C34D-AD9B-439ED876EEC7}" type="slidenum">
              <a:rPr lang="en-US" altLang="en-US" sz="1200" smtClean="0"/>
              <a:pPr/>
              <a:t>66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04968863-06C8-7745-841B-D2385A6BD9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E404D35-624E-4F4A-A40E-63F83A5D05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740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>
            <a:extLst>
              <a:ext uri="{FF2B5EF4-FFF2-40B4-BE49-F238E27FC236}">
                <a16:creationId xmlns:a16="http://schemas.microsoft.com/office/drawing/2014/main" id="{4AC96FB6-1F59-9D45-A66E-0A6E6F2E13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B09058D-DEC2-7F42-96A8-8172CB42167B}" type="slidenum">
              <a:rPr lang="en-US" altLang="en-US" sz="1200" smtClean="0"/>
              <a:pPr/>
              <a:t>67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CDBE8B25-454E-5941-A66C-6700B59CA6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D6D08FB1-0D01-6E48-99CF-51DFD7AF65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36747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>
            <a:extLst>
              <a:ext uri="{FF2B5EF4-FFF2-40B4-BE49-F238E27FC236}">
                <a16:creationId xmlns:a16="http://schemas.microsoft.com/office/drawing/2014/main" id="{332A1FDA-D710-7E4E-82E1-4797C2FA6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725C596-BEA0-BD4B-8F98-BF74366BC613}" type="slidenum">
              <a:rPr lang="en-US" altLang="en-US" sz="1200" smtClean="0"/>
              <a:pPr/>
              <a:t>68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CDDDCA51-5B79-C648-AFAF-6EA5AFC870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C666FD3-420A-2F40-8C4C-CF0B9FD98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58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6B6EDF4-5FC4-9C49-921B-EB1D819F6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10F8AED-7335-EB43-A5F3-AF32DDD27FFB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CD016B7B-93D6-5F4D-9252-1C99990D7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024C12C4-2D5E-1E47-AEE0-AAFE37DA0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5730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>
            <a:extLst>
              <a:ext uri="{FF2B5EF4-FFF2-40B4-BE49-F238E27FC236}">
                <a16:creationId xmlns:a16="http://schemas.microsoft.com/office/drawing/2014/main" id="{A77C916B-F900-9841-8552-2F72809F4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D719822-ED22-0C42-BE62-06A9FF707A98}" type="slidenum">
              <a:rPr lang="en-US" altLang="en-US" sz="1200" smtClean="0"/>
              <a:pPr/>
              <a:t>69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148CD872-3DBB-7E45-8489-2B404EA5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B81F678-07DC-554C-BB93-77118554F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3106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>
            <a:extLst>
              <a:ext uri="{FF2B5EF4-FFF2-40B4-BE49-F238E27FC236}">
                <a16:creationId xmlns:a16="http://schemas.microsoft.com/office/drawing/2014/main" id="{1ADB5CB4-DF9C-9B4D-9035-171F829F9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0DD9D92-3BA9-1A4E-89B2-90E44222FB60}" type="slidenum">
              <a:rPr lang="en-US" altLang="en-US" sz="1200" smtClean="0"/>
              <a:pPr/>
              <a:t>70</a:t>
            </a:fld>
            <a:endParaRPr lang="en-US" altLang="en-US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FA17C7F9-4E46-5543-826C-EEB1A86FD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6D55ECB3-EBAD-444D-92DD-3939AF0F0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7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3740A0F5-9AFF-0B4F-A345-B158B9727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D437A0B7-0D44-8149-9C4C-FA7943F04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B95F1854-FED6-7A42-8734-816EF22C8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467BC7C-72CA-9C46-B787-D54107641590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>
            <a:extLst>
              <a:ext uri="{FF2B5EF4-FFF2-40B4-BE49-F238E27FC236}">
                <a16:creationId xmlns:a16="http://schemas.microsoft.com/office/drawing/2014/main" id="{88AA5017-32B2-0C4E-AC21-BD0810AB1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4" name="Notes Placeholder 2">
            <a:extLst>
              <a:ext uri="{FF2B5EF4-FFF2-40B4-BE49-F238E27FC236}">
                <a16:creationId xmlns:a16="http://schemas.microsoft.com/office/drawing/2014/main" id="{F2BEEEC4-F488-7745-A99E-0E80927CD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31075" name="Slide Number Placeholder 3">
            <a:extLst>
              <a:ext uri="{FF2B5EF4-FFF2-40B4-BE49-F238E27FC236}">
                <a16:creationId xmlns:a16="http://schemas.microsoft.com/office/drawing/2014/main" id="{3D785FA4-9730-C740-BE33-4DF53C9E6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9347A09-6BC2-4C47-A1B6-22F3AF24749E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99B6E6E8-909C-AD4F-953A-38DAB50715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30210042-7A4F-984D-9936-9EDD6B098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DCD3E749-F68A-CD46-8C39-D046C8A07D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DE7A87F-1639-1C4C-A03F-A314A0AFAC80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8A7E9-BD7B-5C4F-9F95-085DF32D1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816DF-DC72-AE41-A7A9-943745D3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859F4-9EFA-9E4A-BA86-2CDCC755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882EB-B2A0-984A-8F34-C202579579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05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82284-B4C8-A746-AAA5-2AFC928E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3472D-366B-864D-8C7A-D40D616CD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34C6F-7D04-ED45-B159-6E684A7C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ABE1-843E-5041-8F72-2ECF2603B0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4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D041-5918-DB4C-93A0-D2ABB1AF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B8B5A-A777-BF44-81C0-578BBF76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3573E-B26B-6942-A329-0CF4FACC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0E719-DCCD-E842-98E8-BE9E1C6ED4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750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BDDCAC-64D3-C64E-8A1D-60CB50BAB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B53D9-0F70-1043-9F9D-910372F7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3BC127-37FE-A74F-A507-93C772D7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089CB-B4F1-C049-8BA4-E804DEAFAB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25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B314C8-7EDC-3846-B0DA-CA0112239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3A28BA-7A7C-7042-8615-D5C81D1A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019CE7-A1DA-9F49-8200-5D70C6CB7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5A4E-EE5D-F34F-AD18-1E7A43C42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68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BC52A-0B49-EA44-AACE-72A17324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8371-B39E-3E45-B325-0FA900A3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19B4-7F8B-2441-A075-14B8BDB8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91CB8-F057-0A44-947A-29108C6598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957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22B77C-C492-7044-8C0F-836E47A6B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C16E09C-B992-1F4A-9DFE-5AC91A34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C36448-0EC7-DD43-9473-1E3C27F4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D6AA8-D5BA-4447-B610-F358EABE8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07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DD000-7AF5-A742-A8E9-2ED65E78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F6EB9-D268-6C4B-B80F-B992AC62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3A9B3-5A02-2646-8610-B7B431A6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F7006-FA88-B947-AF8D-DFA70B3F4C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24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DBF86-EFA3-B84B-8051-57E958920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5AB40-8EB8-9B42-8ECA-2E525FC4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181B-95DF-9A4E-8678-4A7DFDF5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25998-A9CA-5A4F-846A-81526C492E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96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082A22-6CA9-044A-B0FE-CB2F9EA0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7A0D89-109D-574D-B33E-FB60D763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A60F30-D71B-704E-AFEA-230213CC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F779F-C763-8048-8878-0CA751FC5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39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DABEA6-6A9F-F948-BBBE-B41F1E763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1C2BB1-478C-4A43-9AB2-414BB504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5A36D-920E-FA4E-92C1-D64AE463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168EC-F1A0-C245-A8A3-7E8A7486B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42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53003E5-4EB0-B442-92C2-AA5AF4D0A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66AF7C-3688-6E49-A513-38B77EFB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F7BE8F-C9F8-B04B-9206-736BEC29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00E5A-AC0F-B34B-8E5F-EFD9E2915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52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FD8403-553E-0D4E-B019-6350E29E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317F711-9231-F346-9BAC-0C974545F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54E8EA-BE46-DE40-B3D7-E812A547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C964-956B-1742-BBBC-E7F8784B47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966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A12EDC-15F6-FE4E-A407-8073D282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0C1A5F-3136-564A-8780-3BAC6937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39BB15-CD2A-4849-A6FC-A2953A214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2105-6913-8E46-AD07-50D83197F1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577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CB4E8A-EDF5-7149-8738-EDCCC930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6120C7-7615-B34C-9014-1A9B719AA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C8640F-BAE9-D540-B89A-6D96C6A5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E31FA-9F22-1843-B28E-DA1D9D53E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82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929B0A4-A041-9A48-9229-8A938C6B17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098A0B-24F8-EE4C-A5BC-B3833FBA42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0B56B-C95E-A44C-9F90-8A1D69E52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23D-3F16-B141-829F-43CF13F43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EFC11-0955-CF42-8D07-82C3C23A0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72064F05-23C5-CE40-B0AA-8FE366312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1" r:id="rId14"/>
    <p:sldLayoutId id="2147484152" r:id="rId15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A0631A5-6EF4-FE4F-B5CB-D2E08E0C11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Introduction to Cognition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&amp; Cognitive Psychology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D7F2A52-E685-D746-8F16-A5D71DFD6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473575"/>
            <a:ext cx="8534400" cy="6858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DE3278AD-9101-4847-B52B-CEEFF469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3642E6-E57D-364A-972E-EADDA8A4369B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B250-442D-FA4E-9325-F60BD3E77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Sequences I Read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6240C-2157-E448-B173-D00E6E62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00E5A-AC0F-B34B-8E5F-EFD9E2915BF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621C1E-5FEF-6041-946E-1AE10378E086}"/>
              </a:ext>
            </a:extLst>
          </p:cNvPr>
          <p:cNvSpPr/>
          <p:nvPr/>
        </p:nvSpPr>
        <p:spPr>
          <a:xfrm>
            <a:off x="3048000" y="1905000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3 7 1				(03)</a:t>
            </a:r>
          </a:p>
          <a:p>
            <a:r>
              <a:rPr lang="en-US" altLang="en-US" dirty="0"/>
              <a:t>4 9 8 2				(04)	</a:t>
            </a:r>
          </a:p>
          <a:p>
            <a:r>
              <a:rPr lang="en-US" altLang="en-US" dirty="0"/>
              <a:t>7 8 4 6 3			(05)</a:t>
            </a:r>
          </a:p>
          <a:p>
            <a:r>
              <a:rPr lang="en-US" altLang="en-US" dirty="0"/>
              <a:t>5 8 1 4 9 6			(06)</a:t>
            </a:r>
          </a:p>
          <a:p>
            <a:r>
              <a:rPr lang="en-US" altLang="en-US" dirty="0"/>
              <a:t>2 4 5 3 8 7 1			(07)</a:t>
            </a:r>
          </a:p>
          <a:p>
            <a:r>
              <a:rPr lang="en-US" altLang="en-US" dirty="0"/>
              <a:t>6 9 1 4 3 8 2 5			(08)</a:t>
            </a:r>
          </a:p>
          <a:p>
            <a:r>
              <a:rPr lang="en-US" altLang="en-US" dirty="0"/>
              <a:t>4 7 5 3 9 8 1 7 4		(09)</a:t>
            </a:r>
          </a:p>
          <a:p>
            <a:r>
              <a:rPr lang="en-US" altLang="en-US" dirty="0"/>
              <a:t>3 1 9 6 8 2 3 5 4 6		(10)</a:t>
            </a:r>
          </a:p>
          <a:p>
            <a:r>
              <a:rPr lang="en-US" altLang="en-US" dirty="0"/>
              <a:t>5 4 7 5 6 3 9 8 1 4 3		(11)</a:t>
            </a:r>
          </a:p>
          <a:p>
            <a:r>
              <a:rPr lang="en-US" altLang="en-US" dirty="0"/>
              <a:t>2 9 6 4 2 5 8 4 3 9 1 5		(12)</a:t>
            </a:r>
          </a:p>
          <a:p>
            <a:r>
              <a:rPr lang="en-US" altLang="en-US" dirty="0"/>
              <a:t>6 9 8 2 5 3 4 7 4 9 5 4 3	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15028"/>
      </p:ext>
    </p:extLst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3038C5D-73E7-CE41-BFDD-6BB7F9A8C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can we infer from your performance?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A6B5EE3A-4A49-454C-9EA7-E63FB32F3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438400"/>
            <a:ext cx="8229600" cy="2362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Short-Term vs. Long-term Memory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Capacity</a:t>
            </a:r>
            <a:r>
              <a:rPr lang="en-US" altLang="en-US">
                <a:ea typeface="ＭＳ Ｐゴシック" panose="020B0600070205080204" pitchFamily="34" charset="-128"/>
              </a:rPr>
              <a:t> of STM</a:t>
            </a:r>
          </a:p>
          <a:p>
            <a:pPr>
              <a:spcAft>
                <a:spcPts val="1200"/>
              </a:spcAft>
            </a:pP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Duration</a:t>
            </a:r>
            <a:r>
              <a:rPr lang="en-US" altLang="en-US">
                <a:ea typeface="ＭＳ Ｐゴシック" panose="020B0600070205080204" pitchFamily="34" charset="-128"/>
              </a:rPr>
              <a:t> of the memory</a:t>
            </a:r>
          </a:p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Type of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Code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F914D433-CD8C-414C-BED4-49148586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A9D71B-0E97-8948-9AB6-46CAF0AEC2C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50EEAFAB-809E-0A4A-8373-888E47012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170121"/>
            <a:ext cx="8229600" cy="68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Key Ideas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B8C4C28C-2B74-4C44-A689-5777D714A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752600"/>
            <a:ext cx="8229600" cy="4267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Cognition (cognitive structures &amp; processes) inferred from behavior (performance).</a:t>
            </a:r>
          </a:p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Cognitive process occur over time in a sequence (early versus late processing)</a:t>
            </a:r>
          </a:p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Cognitive processes occur at different levels (lower versus higher level processing)</a:t>
            </a:r>
          </a:p>
          <a:p>
            <a:pPr>
              <a:spcAft>
                <a:spcPts val="1200"/>
              </a:spcAf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97F0E477-E533-5446-9899-67EBB9A0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8AF3E5-C692-554F-8689-0300584F4D5B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>
            <a:extLst>
              <a:ext uri="{FF2B5EF4-FFF2-40B4-BE49-F238E27FC236}">
                <a16:creationId xmlns:a16="http://schemas.microsoft.com/office/drawing/2014/main" id="{D38A540E-F0B6-C045-AC9A-2B000DEC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FE42D4-3BB6-F048-B524-77D0D69343B9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37890" name="Rectangle 9">
            <a:extLst>
              <a:ext uri="{FF2B5EF4-FFF2-40B4-BE49-F238E27FC236}">
                <a16:creationId xmlns:a16="http://schemas.microsoft.com/office/drawing/2014/main" id="{BB4CF92B-502D-7B47-856E-B477CF1D17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4600" y="838201"/>
            <a:ext cx="7340600" cy="91757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Levels (low versus high) of Cognitive Structures/Processes</a:t>
            </a:r>
          </a:p>
        </p:txBody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134F8A79-A4EC-D54C-B968-A558D2F39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743200"/>
            <a:ext cx="18288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Perception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Attention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Pattern Recognition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37892" name="Line 3">
            <a:extLst>
              <a:ext uri="{FF2B5EF4-FFF2-40B4-BE49-F238E27FC236}">
                <a16:creationId xmlns:a16="http://schemas.microsoft.com/office/drawing/2014/main" id="{6A0F1F0B-61B9-624E-A8F4-190994A93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500" y="3775075"/>
            <a:ext cx="10287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Text Box 4">
            <a:extLst>
              <a:ext uri="{FF2B5EF4-FFF2-40B4-BE49-F238E27FC236}">
                <a16:creationId xmlns:a16="http://schemas.microsoft.com/office/drawing/2014/main" id="{6AAF035B-305D-D749-AB34-704D0923E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20574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" pitchFamily="2" charset="0"/>
              </a:rPr>
              <a:t>Memory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" pitchFamily="2" charset="0"/>
              </a:rPr>
              <a:t>Organization of Knowledge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" pitchFamily="2" charset="0"/>
              </a:rPr>
              <a:t>Language</a:t>
            </a:r>
          </a:p>
        </p:txBody>
      </p:sp>
      <p:sp>
        <p:nvSpPr>
          <p:cNvPr id="37894" name="Text Box 5">
            <a:extLst>
              <a:ext uri="{FF2B5EF4-FFF2-40B4-BE49-F238E27FC236}">
                <a16:creationId xmlns:a16="http://schemas.microsoft.com/office/drawing/2014/main" id="{26945AB2-9141-A340-BAE5-F38286A9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2743200"/>
            <a:ext cx="17145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Times" pitchFamily="2" charset="0"/>
              </a:rPr>
              <a:t>Reasoning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8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Times" pitchFamily="2" charset="0"/>
              </a:rPr>
              <a:t>Problem Solving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8000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Times" pitchFamily="2" charset="0"/>
              </a:rPr>
              <a:t>Decision Making</a:t>
            </a:r>
          </a:p>
        </p:txBody>
      </p:sp>
      <p:sp>
        <p:nvSpPr>
          <p:cNvPr id="37895" name="Line 6">
            <a:extLst>
              <a:ext uri="{FF2B5EF4-FFF2-40B4-BE49-F238E27FC236}">
                <a16:creationId xmlns:a16="http://schemas.microsoft.com/office/drawing/2014/main" id="{6463F4F2-AC29-BC47-B76A-9AA2A0FA0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0900" y="3786188"/>
            <a:ext cx="10287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5F8787EF-39D5-854C-AD20-0C3CC3FF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Another Key Idea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FD19C060-9ECB-B14E-A939-9040892E3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24100"/>
            <a:ext cx="8229600" cy="2209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Cognition or Memory and Thinking are conceptualized in Information Processing terms – a sequence of processing steps and a series of transformations as the information is transferred from one stage to the next.</a:t>
            </a: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ECA33CA1-610A-DC43-95F7-4729F6C7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925414-80A3-B242-847F-8B18E783D71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B8B4E4A4-7EBF-FD46-967D-57E2E83A8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Another Key Idea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054399D3-75F3-D34A-A9A1-269E507C8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2590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Cognitive structures and processes (e.g. memory) can be decomposed (i.e. broken down) into simpler structures and processes  (e.g. short-term memory vs. long-term memory)</a:t>
            </a: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B152C2B4-FC79-124D-AE90-B66E7041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3C6521-7A51-BF43-849A-98D195D8425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4">
            <a:extLst>
              <a:ext uri="{FF2B5EF4-FFF2-40B4-BE49-F238E27FC236}">
                <a16:creationId xmlns:a16="http://schemas.microsoft.com/office/drawing/2014/main" id="{4FF1F98C-330D-484A-B4B8-9D28128C3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Representations or Codes</a:t>
            </a:r>
          </a:p>
        </p:txBody>
      </p:sp>
      <p:sp>
        <p:nvSpPr>
          <p:cNvPr id="44034" name="Rectangle 105">
            <a:extLst>
              <a:ext uri="{FF2B5EF4-FFF2-40B4-BE49-F238E27FC236}">
                <a16:creationId xmlns:a16="http://schemas.microsoft.com/office/drawing/2014/main" id="{BFFFD194-3A25-134B-8F17-D604F57EC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676400"/>
            <a:ext cx="7772400" cy="4495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System of signals used to </a:t>
            </a:r>
            <a:r>
              <a:rPr lang="en-US" altLang="en-US" sz="2800" u="sng">
                <a:ea typeface="ＭＳ Ｐゴシック" panose="020B0600070205080204" pitchFamily="34" charset="-128"/>
              </a:rPr>
              <a:t>represent</a:t>
            </a:r>
            <a:r>
              <a:rPr lang="en-US" altLang="en-US" sz="2800">
                <a:ea typeface="ＭＳ Ｐゴシック" panose="020B0600070205080204" pitchFamily="34" charset="-128"/>
              </a:rPr>
              <a:t> something -- e.g. code for the alphabet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Cognitive Codes: e.g. the word </a:t>
            </a:r>
            <a:r>
              <a:rPr lang="ja-JP" altLang="en-US" sz="2800">
                <a:ea typeface="ＭＳ Ｐゴシック" panose="020B0600070205080204" pitchFamily="34" charset="-128"/>
              </a:rPr>
              <a:t>‘</a:t>
            </a:r>
            <a:r>
              <a:rPr lang="en-US" altLang="ja-JP" sz="2800">
                <a:ea typeface="ＭＳ Ｐゴシック" panose="020B0600070205080204" pitchFamily="34" charset="-128"/>
              </a:rPr>
              <a:t>hand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 --&gt; phonemic code (language sounds) vs semantic codes (conceptual meaning)</a:t>
            </a:r>
          </a:p>
          <a:p>
            <a:pPr eaLnBrk="1" hangingPunct="1">
              <a:lnSpc>
                <a:spcPct val="120000"/>
              </a:lnSpc>
              <a:spcAft>
                <a:spcPts val="1200"/>
              </a:spcAft>
            </a:pPr>
            <a:r>
              <a:rPr lang="en-US" altLang="en-US" sz="2800">
                <a:ea typeface="ＭＳ Ｐゴシック" panose="020B0600070205080204" pitchFamily="34" charset="-128"/>
              </a:rPr>
              <a:t>Neural Codes: e.g. the word </a:t>
            </a:r>
            <a:r>
              <a:rPr lang="ja-JP" altLang="en-US" sz="2800">
                <a:ea typeface="ＭＳ Ｐゴシック" panose="020B0600070205080204" pitchFamily="34" charset="-128"/>
              </a:rPr>
              <a:t>‘</a:t>
            </a:r>
            <a:r>
              <a:rPr lang="en-US" altLang="ja-JP" sz="2800">
                <a:ea typeface="ＭＳ Ｐゴシック" panose="020B0600070205080204" pitchFamily="34" charset="-128"/>
              </a:rPr>
              <a:t>hand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 encoded as a pattern of light on the retina; meaning is encoded as a pattern or neural activity</a:t>
            </a:r>
          </a:p>
        </p:txBody>
      </p:sp>
      <p:sp>
        <p:nvSpPr>
          <p:cNvPr id="44035" name="Slide Number Placeholder 5">
            <a:extLst>
              <a:ext uri="{FF2B5EF4-FFF2-40B4-BE49-F238E27FC236}">
                <a16:creationId xmlns:a16="http://schemas.microsoft.com/office/drawing/2014/main" id="{15D89521-E5DA-4847-BE08-394282DF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39CDA2-3B99-5645-84D4-410B0AD37789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C22540B5-3E64-4A46-BB76-3B4D1DE5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Level of Description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3E2E8A35-F4FB-834F-825C-D50EA3102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0" y="1935163"/>
            <a:ext cx="6629400" cy="3733800"/>
          </a:xfrm>
        </p:spPr>
        <p:txBody>
          <a:bodyPr/>
          <a:lstStyle/>
          <a:p>
            <a:pPr eaLnBrk="1" hangingPunct="1">
              <a:lnSpc>
                <a:spcPct val="16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Mental Level (your awareness)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en-US" b="1">
                <a:ea typeface="ＭＳ Ｐゴシック" panose="020B0600070205080204" pitchFamily="34" charset="-128"/>
              </a:rPr>
              <a:t>Cognitive Level </a:t>
            </a:r>
            <a:r>
              <a:rPr lang="en-US" altLang="en-US">
                <a:ea typeface="ＭＳ Ｐゴシック" panose="020B0600070205080204" pitchFamily="34" charset="-128"/>
              </a:rPr>
              <a:t>(inferred from behavior – i.e. abstract description)</a:t>
            </a:r>
          </a:p>
          <a:p>
            <a:pPr eaLnBrk="1" hangingPunct="1">
              <a:lnSpc>
                <a:spcPct val="16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Neural Level</a:t>
            </a:r>
          </a:p>
        </p:txBody>
      </p:sp>
      <p:sp>
        <p:nvSpPr>
          <p:cNvPr id="46083" name="Slide Number Placeholder 5">
            <a:extLst>
              <a:ext uri="{FF2B5EF4-FFF2-40B4-BE49-F238E27FC236}">
                <a16:creationId xmlns:a16="http://schemas.microsoft.com/office/drawing/2014/main" id="{BA845C0C-9853-4B47-8C9E-827F7F3E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46695C-AA5F-D44A-961F-8E844635082E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4">
            <a:extLst>
              <a:ext uri="{FF2B5EF4-FFF2-40B4-BE49-F238E27FC236}">
                <a16:creationId xmlns:a16="http://schemas.microsoft.com/office/drawing/2014/main" id="{F3B8C319-D32A-2C4A-A207-C89E97CAD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Approaches to the Study of Mind (Cognition)</a:t>
            </a:r>
          </a:p>
        </p:txBody>
      </p:sp>
      <p:sp>
        <p:nvSpPr>
          <p:cNvPr id="48130" name="Content Placeholder 5">
            <a:extLst>
              <a:ext uri="{FF2B5EF4-FFF2-40B4-BE49-F238E27FC236}">
                <a16:creationId xmlns:a16="http://schemas.microsoft.com/office/drawing/2014/main" id="{F4A01E95-2CB3-2A46-923A-9767FB948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32004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Philosophy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Introspection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Behaviorism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Cognitive Psychology</a:t>
            </a:r>
          </a:p>
          <a:p>
            <a:pPr>
              <a:lnSpc>
                <a:spcPct val="13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Cognitive Neuroscience</a:t>
            </a:r>
          </a:p>
        </p:txBody>
      </p:sp>
      <p:sp>
        <p:nvSpPr>
          <p:cNvPr id="48131" name="Slide Number Placeholder 1">
            <a:extLst>
              <a:ext uri="{FF2B5EF4-FFF2-40B4-BE49-F238E27FC236}">
                <a16:creationId xmlns:a16="http://schemas.microsoft.com/office/drawing/2014/main" id="{2662D595-F70B-CF4A-B42F-D2610EA1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A3B33B-4067-DE4E-9371-E46C63E68293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Timeline Devlopment Cognitive Psy.pdf">
            <a:extLst>
              <a:ext uri="{FF2B5EF4-FFF2-40B4-BE49-F238E27FC236}">
                <a16:creationId xmlns:a16="http://schemas.microsoft.com/office/drawing/2014/main" id="{FC5C7B60-80A0-F647-A257-695C4709E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136524"/>
            <a:ext cx="5451474" cy="71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E50C84-7B41-284D-A07A-69E59C3E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5417"/>
            <a:ext cx="10972800" cy="1143000"/>
          </a:xfrm>
        </p:spPr>
        <p:txBody>
          <a:bodyPr/>
          <a:lstStyle/>
          <a:p>
            <a:r>
              <a:rPr lang="en-US" dirty="0"/>
              <a:t>Timeline </a:t>
            </a:r>
          </a:p>
        </p:txBody>
      </p:sp>
      <p:sp>
        <p:nvSpPr>
          <p:cNvPr id="50178" name="Slide Number Placeholder 3">
            <a:extLst>
              <a:ext uri="{FF2B5EF4-FFF2-40B4-BE49-F238E27FC236}">
                <a16:creationId xmlns:a16="http://schemas.microsoft.com/office/drawing/2014/main" id="{9865D59C-B069-2041-937A-0D261014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8D6491-DA71-EE44-921E-0B6C403384E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09F1633-9BB1-7640-B2A9-58DE91EB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5908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cognition?</a:t>
            </a:r>
          </a:p>
        </p:txBody>
      </p:sp>
      <p:sp>
        <p:nvSpPr>
          <p:cNvPr id="21506" name="Slide Number Placeholder 2">
            <a:extLst>
              <a:ext uri="{FF2B5EF4-FFF2-40B4-BE49-F238E27FC236}">
                <a16:creationId xmlns:a16="http://schemas.microsoft.com/office/drawing/2014/main" id="{A19F7851-48FC-5044-9A7D-861501C7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F651C8-C553-524E-AE7E-15A2AFF7BCD8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7E18A8E-48BB-6343-959E-18D42137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Philosophy</a:t>
            </a:r>
          </a:p>
        </p:txBody>
      </p:sp>
      <p:sp>
        <p:nvSpPr>
          <p:cNvPr id="52226" name="Slide Number Placeholder 2">
            <a:extLst>
              <a:ext uri="{FF2B5EF4-FFF2-40B4-BE49-F238E27FC236}">
                <a16:creationId xmlns:a16="http://schemas.microsoft.com/office/drawing/2014/main" id="{D5B71171-64D2-9D46-80DC-8642B1724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7BD984-AA87-1442-976F-8E9C12B172F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05888D25-2BDE-384C-AA35-7B9C6F25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Philosophical Approach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077C0C08-A085-3F49-897D-91AD82364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382000" cy="45259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Interest in the human memory and thought goes back to the Greeks and earlier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Plato, Aristotle, Descartes, Kant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Aristotle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systematic observation of his own thinking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Induce general laws of thought from self-observation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Thinking corresponds to a sequence of associations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9EA2000C-6D4D-CA46-B03C-2EB0CEAD2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02F58C-10A6-9C48-8AC4-3F0B7B4EA7BF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6783C49-49B7-B64C-A426-BCFD2045D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9128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Thinking as a Sequence of States</a:t>
            </a:r>
          </a:p>
        </p:txBody>
      </p:sp>
      <p:sp>
        <p:nvSpPr>
          <p:cNvPr id="56322" name="Slide Number Placeholder 6">
            <a:extLst>
              <a:ext uri="{FF2B5EF4-FFF2-40B4-BE49-F238E27FC236}">
                <a16:creationId xmlns:a16="http://schemas.microsoft.com/office/drawing/2014/main" id="{08FE0B4F-BA9D-6D47-8754-F7770ECB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4FA2FA-E6D0-6048-A37D-6DB1A359573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56323" name="Picture 5">
            <a:extLst>
              <a:ext uri="{FF2B5EF4-FFF2-40B4-BE49-F238E27FC236}">
                <a16:creationId xmlns:a16="http://schemas.microsoft.com/office/drawing/2014/main" id="{BBB47FC2-FF10-F34F-A7C1-1DA052802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006" y="2254250"/>
            <a:ext cx="70119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B03566B8-C839-4B49-90E8-0CFC8CA9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Ideas from Philosophical Approach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4CCB3297-0124-A84D-9BE4-5882BA8B0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2057400"/>
            <a:ext cx="8229600" cy="3200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Many cognitive issues and ideas began with philosophical investigation</a:t>
            </a:r>
          </a:p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Plato’s notion of ideal forms – innate ideas or knowledge (the </a:t>
            </a:r>
            <a:r>
              <a:rPr lang="en-US" altLang="en-US" i="1">
                <a:ea typeface="ＭＳ Ｐゴシック" panose="020B0600070205080204" pitchFamily="34" charset="-128"/>
              </a:rPr>
              <a:t>nativist</a:t>
            </a:r>
            <a:r>
              <a:rPr lang="en-US" altLang="en-US">
                <a:ea typeface="ＭＳ Ｐゴシック" panose="020B0600070205080204" pitchFamily="34" charset="-128"/>
              </a:rPr>
              <a:t> idea) </a:t>
            </a:r>
          </a:p>
          <a:p>
            <a:pPr>
              <a:spcAft>
                <a:spcPts val="12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Aristotle’s notion that all knowledge derives from experience (“tabula rasa”). </a:t>
            </a:r>
          </a:p>
          <a:p>
            <a:pPr>
              <a:spcAft>
                <a:spcPts val="1200"/>
              </a:spcAft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4">
            <a:extLst>
              <a:ext uri="{FF2B5EF4-FFF2-40B4-BE49-F238E27FC236}">
                <a16:creationId xmlns:a16="http://schemas.microsoft.com/office/drawing/2014/main" id="{364C500E-A21C-B34B-A33E-825881A5B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7D4085-4F39-6443-B3C3-23E5DCE71F95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10CE5615-B386-A64C-B449-A893F8FC4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Introspection</a:t>
            </a:r>
          </a:p>
        </p:txBody>
      </p:sp>
      <p:sp>
        <p:nvSpPr>
          <p:cNvPr id="60418" name="Slide Number Placeholder 2">
            <a:extLst>
              <a:ext uri="{FF2B5EF4-FFF2-40B4-BE49-F238E27FC236}">
                <a16:creationId xmlns:a16="http://schemas.microsoft.com/office/drawing/2014/main" id="{7FD375EF-1658-1242-AB39-BE604332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B7FB7-EC4C-2242-AFA8-0ECBA716AADA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13E338D2-F2DF-DF45-9139-B3DAD52AD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Wilhelm Wundt</a:t>
            </a: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268D9684-D9F1-1A49-A2A3-8632D1136C5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2187575"/>
            <a:ext cx="4033838" cy="3943350"/>
          </a:xfrm>
        </p:spPr>
        <p:txBody>
          <a:bodyPr/>
          <a:lstStyle/>
          <a:p>
            <a:pPr eaLnBrk="1" hangingPunct="1"/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 Conscious processes and immediate experience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endParaRPr lang="en-US" altLang="ja-JP" sz="28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Introspection or </a:t>
            </a:r>
            <a:r>
              <a:rPr lang="ja-JP" altLang="en-US" sz="2800">
                <a:ea typeface="ＭＳ Ｐゴシック" panose="020B0600070205080204" pitchFamily="34" charset="-128"/>
              </a:rPr>
              <a:t>“</a:t>
            </a:r>
            <a:r>
              <a:rPr lang="en-US" altLang="ja-JP" sz="2800">
                <a:ea typeface="ＭＳ Ｐゴシック" panose="020B0600070205080204" pitchFamily="34" charset="-128"/>
              </a:rPr>
              <a:t>self observation</a:t>
            </a:r>
            <a:r>
              <a:rPr lang="ja-JP" altLang="en-US" sz="2800">
                <a:ea typeface="ＭＳ Ｐゴシック" panose="020B0600070205080204" pitchFamily="34" charset="-128"/>
              </a:rPr>
              <a:t>”</a:t>
            </a:r>
            <a:endParaRPr lang="en-US" altLang="ja-JP" sz="28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Rigorous Methods</a:t>
            </a:r>
          </a:p>
        </p:txBody>
      </p:sp>
      <p:sp>
        <p:nvSpPr>
          <p:cNvPr id="62467" name="Slide Number Placeholder 6">
            <a:extLst>
              <a:ext uri="{FF2B5EF4-FFF2-40B4-BE49-F238E27FC236}">
                <a16:creationId xmlns:a16="http://schemas.microsoft.com/office/drawing/2014/main" id="{75F24C10-04DD-2847-B79B-6CB71111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7638C2-1611-3D46-863B-8324BA11D3F4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62468" name="Picture 7">
            <a:extLst>
              <a:ext uri="{FF2B5EF4-FFF2-40B4-BE49-F238E27FC236}">
                <a16:creationId xmlns:a16="http://schemas.microsoft.com/office/drawing/2014/main" id="{B6058C87-5045-3043-8357-703D3D005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1"/>
            <a:ext cx="36576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1B7AD5-9C81-154F-AD35-8454CEFC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84" y="-1469372"/>
            <a:ext cx="10972800" cy="1143000"/>
          </a:xfrm>
        </p:spPr>
        <p:txBody>
          <a:bodyPr/>
          <a:lstStyle/>
          <a:p>
            <a:r>
              <a:rPr lang="en-US" dirty="0"/>
              <a:t>Wundt’s Lab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AD336-3B08-294A-8B1B-12C2A6A1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5C964-956B-1742-BBBC-E7F8784B475C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E36C03BF-41A8-E245-A092-6316F697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"/>
            <a:ext cx="7742768" cy="58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52ECB9-D42E-BC42-BBA6-E4E882FE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264398"/>
            <a:ext cx="10972800" cy="1143000"/>
          </a:xfrm>
        </p:spPr>
        <p:txBody>
          <a:bodyPr/>
          <a:lstStyle/>
          <a:p>
            <a:r>
              <a:rPr lang="en-US" dirty="0"/>
              <a:t>Wundt’s Lab 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A68B13-D059-8545-93DE-5FB58497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5C964-956B-1742-BBBC-E7F8784B475C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4" name="Picture 3" descr="A person standing in a room&#10;&#10;Description automatically generated">
            <a:extLst>
              <a:ext uri="{FF2B5EF4-FFF2-40B4-BE49-F238E27FC236}">
                <a16:creationId xmlns:a16="http://schemas.microsoft.com/office/drawing/2014/main" id="{1C8D3F18-157E-5F4D-9696-97828200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609600"/>
            <a:ext cx="7518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A9516-E292-0E44-B084-0B2BD1C9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9" y="-1447800"/>
            <a:ext cx="10972800" cy="1143000"/>
          </a:xfrm>
        </p:spPr>
        <p:txBody>
          <a:bodyPr/>
          <a:lstStyle/>
          <a:p>
            <a:r>
              <a:rPr lang="en-US" dirty="0"/>
              <a:t>Wundt’s Lab 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FBC17E-2F6C-C24F-A604-FE68AE3C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5C964-956B-1742-BBBC-E7F8784B475C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4" name="Picture 3" descr="A picture containing indoor, window, wooden, laying&#10;&#10;Description automatically generated">
            <a:extLst>
              <a:ext uri="{FF2B5EF4-FFF2-40B4-BE49-F238E27FC236}">
                <a16:creationId xmlns:a16="http://schemas.microsoft.com/office/drawing/2014/main" id="{F25D026C-0F2F-B14D-B922-7F204976E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3625" y="1273428"/>
            <a:ext cx="5715000" cy="4286250"/>
          </a:xfrm>
          <a:prstGeom prst="rect">
            <a:avLst/>
          </a:prstGeom>
        </p:spPr>
      </p:pic>
      <p:pic>
        <p:nvPicPr>
          <p:cNvPr id="6" name="Picture 5" descr="A painting hanging on a wall&#10;&#10;Description automatically generated">
            <a:extLst>
              <a:ext uri="{FF2B5EF4-FFF2-40B4-BE49-F238E27FC236}">
                <a16:creationId xmlns:a16="http://schemas.microsoft.com/office/drawing/2014/main" id="{0422D8A8-BC90-164C-8D79-647D703D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9748" y="1273426"/>
            <a:ext cx="5715002" cy="428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A1CAC8-4739-3C44-BDBB-96446F86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85875"/>
            <a:ext cx="10972800" cy="1143000"/>
          </a:xfrm>
        </p:spPr>
        <p:txBody>
          <a:bodyPr/>
          <a:lstStyle/>
          <a:p>
            <a:r>
              <a:rPr lang="en-US" dirty="0"/>
              <a:t>Wundt’s Lab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786A0-4888-1E43-B485-04B364CA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85A4E-EE5D-F34F-AD18-1E7A43C42E3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070EA77-1EDE-3A47-96BA-7B944DC4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92583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9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5CD80B1F-756C-C747-B95E-070D66C40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304800"/>
            <a:ext cx="5791200" cy="9159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Cognition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0DE0A893-D3B5-5C41-A40A-019743BF4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70138"/>
            <a:ext cx="8229600" cy="2117724"/>
          </a:xfrm>
        </p:spPr>
        <p:txBody>
          <a:bodyPr/>
          <a:lstStyle/>
          <a:p>
            <a:pPr marL="0" indent="0" eaLnBrk="1" hangingPunct="1">
              <a:lnSpc>
                <a:spcPct val="130000"/>
              </a:lnSpc>
              <a:spcAft>
                <a:spcPct val="100000"/>
              </a:spcAft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The basic mental processes that are part of mind, for example: perception, attention, pattern recognition, memory, language, reasoning, etc.</a:t>
            </a: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922E17B8-2C10-4149-B5C8-5CB81944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EA9501-DC75-C349-990D-119B19806D43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068523-CA01-144C-8B79-7DC7FA1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275417"/>
            <a:ext cx="10972800" cy="1143000"/>
          </a:xfrm>
        </p:spPr>
        <p:txBody>
          <a:bodyPr/>
          <a:lstStyle/>
          <a:p>
            <a:r>
              <a:rPr lang="en-US" dirty="0"/>
              <a:t>Titchener Comes to 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8C735-3719-0D4F-883B-17C21DDF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5C964-956B-1742-BBBC-E7F8784B475C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2AC58-F8DE-084B-96F1-062A1795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009650"/>
            <a:ext cx="8255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26E072-0442-CA4D-9E04-E61AF2D1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1463675"/>
            <a:ext cx="10972800" cy="1143000"/>
          </a:xfrm>
        </p:spPr>
        <p:txBody>
          <a:bodyPr/>
          <a:lstStyle/>
          <a:p>
            <a:r>
              <a:rPr lang="en-US" dirty="0"/>
              <a:t>Edward Titchener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15D5EF-6DFC-BF43-B5AF-1305CAD3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A5C964-956B-1742-BBBC-E7F8784B475C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12778-DF40-6D47-BF2E-9E71D0E9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" y="0"/>
            <a:ext cx="12146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D2C51A9A-72AC-E74E-B56C-5AF583907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Behaviorism</a:t>
            </a:r>
          </a:p>
        </p:txBody>
      </p:sp>
      <p:sp>
        <p:nvSpPr>
          <p:cNvPr id="74755" name="Rectangle 1065">
            <a:extLst>
              <a:ext uri="{FF2B5EF4-FFF2-40B4-BE49-F238E27FC236}">
                <a16:creationId xmlns:a16="http://schemas.microsoft.com/office/drawing/2014/main" id="{FF403E3F-69D4-D645-9660-A585F6B8F5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116271-F3CE-7640-B172-D16EB0ED5F4A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0255CDA3-C22B-2F45-B524-CBEEE8A93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838200" indent="-838200" eaLnBrk="1" hangingPunct="1"/>
            <a:r>
              <a:rPr lang="en-US" altLang="en-US" dirty="0">
                <a:ea typeface="ＭＳ Ｐゴシック" panose="020B0600070205080204" pitchFamily="34" charset="-128"/>
              </a:rPr>
              <a:t>Behaviorism – Principles 1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B86BD712-C4F6-CD4F-8989-05692162B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0"/>
            <a:ext cx="7772400" cy="42672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John B. Watson (1924)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Reaction to Introspection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Emphasis on observable, quantifiable behavior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No unobservables, no </a:t>
            </a:r>
            <a:r>
              <a:rPr lang="en-US" altLang="en-US" u="sng">
                <a:ea typeface="ＭＳ Ｐゴシック" panose="020B0600070205080204" pitchFamily="34" charset="-128"/>
              </a:rPr>
              <a:t>internal</a:t>
            </a:r>
            <a:r>
              <a:rPr lang="en-US" altLang="en-US">
                <a:ea typeface="ＭＳ Ｐゴシック" panose="020B0600070205080204" pitchFamily="34" charset="-128"/>
              </a:rPr>
              <a:t> mental states, no images, ideas, or thoughts</a:t>
            </a:r>
          </a:p>
        </p:txBody>
      </p:sp>
      <p:sp>
        <p:nvSpPr>
          <p:cNvPr id="76803" name="Slide Number Placeholder 5">
            <a:extLst>
              <a:ext uri="{FF2B5EF4-FFF2-40B4-BE49-F238E27FC236}">
                <a16:creationId xmlns:a16="http://schemas.microsoft.com/office/drawing/2014/main" id="{E4BC8479-B722-824E-AD7F-333C1555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33E124-73D4-7D49-999A-547F67D76B03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4BB5CD0E-04D7-B64B-B327-9AC8B560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Behaviorism – Principles 2</a:t>
            </a:r>
          </a:p>
        </p:txBody>
      </p:sp>
      <p:sp>
        <p:nvSpPr>
          <p:cNvPr id="78850" name="Rectangle 4">
            <a:extLst>
              <a:ext uri="{FF2B5EF4-FFF2-40B4-BE49-F238E27FC236}">
                <a16:creationId xmlns:a16="http://schemas.microsoft.com/office/drawing/2014/main" id="{37BEFAB4-831A-AB4C-A0D9-EC9D5FA9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928018"/>
            <a:ext cx="10096500" cy="30019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Psychology = Scientific study of behavior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Humans as passive reactors to external stimuli</a:t>
            </a:r>
          </a:p>
          <a:p>
            <a:pPr eaLnBrk="1" hangingPunct="1">
              <a:lnSpc>
                <a:spcPct val="120000"/>
              </a:lnSpc>
            </a:pP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Tabular Rasa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- Environmental determinants of behavior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Rats in mazes, puzzle boxes, etc.</a:t>
            </a:r>
          </a:p>
        </p:txBody>
      </p:sp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A862AB5D-7CB3-594B-AB79-5E4C8DCF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37E0D2-6AB8-3645-BE5F-0985C4AF968A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04CFA8B-9B0E-E743-B7E2-FEEE2D573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Behaviorism - Positive Contributions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D709C32E-7B63-734E-9A46-EF91204A3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700" y="1928018"/>
            <a:ext cx="9372600" cy="3634582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Insistence on precise &amp; careful definition of concepts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Operational Definition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e.g. learning= # trials necessary to complete a maze with no errors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Experimental Controls</a:t>
            </a:r>
          </a:p>
        </p:txBody>
      </p:sp>
      <p:sp>
        <p:nvSpPr>
          <p:cNvPr id="80899" name="Slide Number Placeholder 5">
            <a:extLst>
              <a:ext uri="{FF2B5EF4-FFF2-40B4-BE49-F238E27FC236}">
                <a16:creationId xmlns:a16="http://schemas.microsoft.com/office/drawing/2014/main" id="{EB6CA29C-225C-2640-857B-94774C66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1D560C-DA4E-3C4F-B13E-9C9E68E5D158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DFC9D0-837C-464E-86DE-2B005D0E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en-US" dirty="0"/>
              <a:t>Back in Europe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EA430-B3FF-5647-9053-92221995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06-FA88-B947-AF8D-DFA70B3F4CCE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F70941B3-BA18-3E4F-96FA-B1BE00AB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Herman Ebbinghaus</a:t>
            </a:r>
          </a:p>
        </p:txBody>
      </p:sp>
      <p:sp>
        <p:nvSpPr>
          <p:cNvPr id="64514" name="Rectangle 5">
            <a:extLst>
              <a:ext uri="{FF2B5EF4-FFF2-40B4-BE49-F238E27FC236}">
                <a16:creationId xmlns:a16="http://schemas.microsoft.com/office/drawing/2014/main" id="{5CB88EC6-BCEA-CA46-AB5D-7B3870285D7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981200" y="1600201"/>
            <a:ext cx="4033838" cy="4530725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Study higher mental processes using scientific method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Process of association formation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Non-sense syllables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Savings Method</a:t>
            </a:r>
          </a:p>
        </p:txBody>
      </p:sp>
      <p:sp>
        <p:nvSpPr>
          <p:cNvPr id="64515" name="Content Placeholder 5">
            <a:extLst>
              <a:ext uri="{FF2B5EF4-FFF2-40B4-BE49-F238E27FC236}">
                <a16:creationId xmlns:a16="http://schemas.microsoft.com/office/drawing/2014/main" id="{FAED4EF7-D61A-AA47-A9BD-56D82A1986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4516" name="Slide Number Placeholder 6">
            <a:extLst>
              <a:ext uri="{FF2B5EF4-FFF2-40B4-BE49-F238E27FC236}">
                <a16:creationId xmlns:a16="http://schemas.microsoft.com/office/drawing/2014/main" id="{1E20246A-E471-A04D-AE37-ACD35C1F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F46B96F-925A-AD4C-8590-D416F4283EB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64517" name="Picture 6">
            <a:extLst>
              <a:ext uri="{FF2B5EF4-FFF2-40B4-BE49-F238E27FC236}">
                <a16:creationId xmlns:a16="http://schemas.microsoft.com/office/drawing/2014/main" id="{4F6778CF-AE43-C84A-B3F9-368162DD1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40767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77898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330A3F0A-1F40-C74E-88BB-B57C37AB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A45E72-6470-5741-9F1B-E279ECFC761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4A40C3BD-92D6-034B-BDD8-FFE330B754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43204"/>
            <a:ext cx="7772400" cy="7651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Nonsense Syllables</a:t>
            </a: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0003E344-08A9-334C-BEE0-601F96781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119313"/>
            <a:ext cx="1219200" cy="28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DAX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GIK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TEB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KOV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SUV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HET</a:t>
            </a:r>
          </a:p>
        </p:txBody>
      </p:sp>
      <p:sp>
        <p:nvSpPr>
          <p:cNvPr id="66564" name="AutoShape 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08808A2-6728-4747-AFE7-68CB74EDE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5867400"/>
            <a:ext cx="914400" cy="6096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941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26">
            <a:extLst>
              <a:ext uri="{FF2B5EF4-FFF2-40B4-BE49-F238E27FC236}">
                <a16:creationId xmlns:a16="http://schemas.microsoft.com/office/drawing/2014/main" id="{7235EB3F-16C0-DD4B-94B9-9076EF1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Ebbinghaus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 Method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3795" name="Rectangle 1027">
            <a:extLst>
              <a:ext uri="{FF2B5EF4-FFF2-40B4-BE49-F238E27FC236}">
                <a16:creationId xmlns:a16="http://schemas.microsoft.com/office/drawing/2014/main" id="{D4B28706-445C-FD42-9DB2-259F3D467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598738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Learn list to 2 perfect recitations (# trials)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Set aside (varied delay)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Relearn (# trials)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>
                <a:ea typeface="ＭＳ Ｐゴシック" panose="020B0600070205080204" pitchFamily="34" charset="-128"/>
              </a:rPr>
              <a:t>Measurement of Savings</a:t>
            </a:r>
          </a:p>
        </p:txBody>
      </p:sp>
      <p:sp>
        <p:nvSpPr>
          <p:cNvPr id="68611" name="Slide Number Placeholder 5">
            <a:extLst>
              <a:ext uri="{FF2B5EF4-FFF2-40B4-BE49-F238E27FC236}">
                <a16:creationId xmlns:a16="http://schemas.microsoft.com/office/drawing/2014/main" id="{95132DD7-9DB2-8940-88CD-95454DA9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4B3DAD-0E64-9C41-8849-4FFFB6241ED8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graphicFrame>
        <p:nvGraphicFramePr>
          <p:cNvPr id="33833" name="Group 1065">
            <a:extLst>
              <a:ext uri="{FF2B5EF4-FFF2-40B4-BE49-F238E27FC236}">
                <a16:creationId xmlns:a16="http://schemas.microsoft.com/office/drawing/2014/main" id="{5C2FA347-1873-804C-91A9-061F688FDAE7}"/>
              </a:ext>
            </a:extLst>
          </p:cNvPr>
          <p:cNvGraphicFramePr>
            <a:graphicFrameLocks noGrp="1"/>
          </p:cNvGraphicFramePr>
          <p:nvPr/>
        </p:nvGraphicFramePr>
        <p:xfrm>
          <a:off x="2787651" y="4800601"/>
          <a:ext cx="6697663" cy="1268413"/>
        </p:xfrm>
        <a:graphic>
          <a:graphicData uri="http://schemas.openxmlformats.org/drawingml/2006/table">
            <a:tbl>
              <a:tblPr/>
              <a:tblGrid>
                <a:gridCol w="303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5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Learn</a:t>
                      </a:r>
                    </a:p>
                  </a:txBody>
                  <a:tcPr marT="45743" marB="4574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-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</a:endParaRPr>
                    </a:p>
                  </a:txBody>
                  <a:tcPr marT="45743" marB="4574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Relearn</a:t>
                      </a:r>
                    </a:p>
                  </a:txBody>
                  <a:tcPr marT="45743" marB="45743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7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Learn</a:t>
                      </a:r>
                    </a:p>
                  </a:txBody>
                  <a:tcPr marT="45743" marB="4574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8618" name="Action Button: Back or Previous 1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6025486-AF97-C644-ACBA-5B2B8A1D7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867400"/>
            <a:ext cx="914400" cy="533400"/>
          </a:xfrm>
          <a:prstGeom prst="actionButtonBackPrevious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63321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Number Placeholder 5">
            <a:extLst>
              <a:ext uri="{FF2B5EF4-FFF2-40B4-BE49-F238E27FC236}">
                <a16:creationId xmlns:a16="http://schemas.microsoft.com/office/drawing/2014/main" id="{1362D841-8160-C44A-84B2-0C6DAA5D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9908F6-CFC3-4149-AFFD-4B60C89E1D7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0EA4779F-E12B-1B4C-A969-A10216C4A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764782"/>
              </p:ext>
            </p:extLst>
          </p:nvPr>
        </p:nvGraphicFramePr>
        <p:xfrm>
          <a:off x="2895600" y="152400"/>
          <a:ext cx="6402388" cy="628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400800" imgH="6286500" progId="Word.Document.8">
                  <p:embed/>
                </p:oleObj>
              </mc:Choice>
              <mc:Fallback>
                <p:oleObj name="Document" r:id="rId3" imgW="6400800" imgH="62865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52400"/>
                        <a:ext cx="6402388" cy="628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D5CABAD4-8660-DA47-8D80-0757D8448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Measurement of Savings</a:t>
            </a:r>
          </a:p>
        </p:txBody>
      </p:sp>
      <p:graphicFrame>
        <p:nvGraphicFramePr>
          <p:cNvPr id="34936" name="Group 120">
            <a:extLst>
              <a:ext uri="{FF2B5EF4-FFF2-40B4-BE49-F238E27FC236}">
                <a16:creationId xmlns:a16="http://schemas.microsoft.com/office/drawing/2014/main" id="{53217F31-97AF-B84E-85B0-80D7BFDD98F5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2787651" y="2139950"/>
          <a:ext cx="6697663" cy="1593850"/>
        </p:xfrm>
        <a:graphic>
          <a:graphicData uri="http://schemas.openxmlformats.org/drawingml/2006/table">
            <a:tbl>
              <a:tblPr/>
              <a:tblGrid>
                <a:gridCol w="303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5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10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Learn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-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-128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Relearn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78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-128"/>
                        </a:rPr>
                        <a:t># Trials to Learn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0664" name="Slide Number Placeholder 5">
            <a:extLst>
              <a:ext uri="{FF2B5EF4-FFF2-40B4-BE49-F238E27FC236}">
                <a16:creationId xmlns:a16="http://schemas.microsoft.com/office/drawing/2014/main" id="{D516909B-5744-AE4D-BF96-FE70EEE62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62130C-B5A2-4447-A3F6-6D6D817213A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93466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CE036735-0E6F-2949-87AE-F89C0D46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Forgetting Curve</a:t>
            </a:r>
          </a:p>
        </p:txBody>
      </p:sp>
      <p:pic>
        <p:nvPicPr>
          <p:cNvPr id="72706" name="Picture 8">
            <a:extLst>
              <a:ext uri="{FF2B5EF4-FFF2-40B4-BE49-F238E27FC236}">
                <a16:creationId xmlns:a16="http://schemas.microsoft.com/office/drawing/2014/main" id="{38372B12-CF5C-1742-8A4C-EB31563400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35" r="-15735"/>
          <a:stretch>
            <a:fillRect/>
          </a:stretch>
        </p:blipFill>
        <p:spPr>
          <a:xfrm>
            <a:off x="2194560" y="1677194"/>
            <a:ext cx="7802880" cy="4525963"/>
          </a:xfrm>
        </p:spPr>
      </p:pic>
      <p:sp>
        <p:nvSpPr>
          <p:cNvPr id="72707" name="Slide Number Placeholder 5">
            <a:extLst>
              <a:ext uri="{FF2B5EF4-FFF2-40B4-BE49-F238E27FC236}">
                <a16:creationId xmlns:a16="http://schemas.microsoft.com/office/drawing/2014/main" id="{8E2FAAFF-E94E-4D45-ABDE-4A282693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BA21E6-88F2-834C-A243-717107B32D53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1921"/>
      </p:ext>
    </p:extLst>
  </p:cSld>
  <p:clrMapOvr>
    <a:masterClrMapping/>
  </p:clrMapOvr>
  <p:transition spd="med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EC65B8C0-9EC3-934F-91FE-A47A6E05A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Gestalt Psychology</a:t>
            </a:r>
          </a:p>
        </p:txBody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94361BA9-C00A-684A-BF6E-4E765022C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7951" y="1600201"/>
            <a:ext cx="4759325" cy="4530725"/>
          </a:xfrm>
        </p:spPr>
        <p:txBody>
          <a:bodyPr/>
          <a:lstStyle/>
          <a:p>
            <a:pPr marL="458788" indent="-458788"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Laws of organization</a:t>
            </a:r>
          </a:p>
          <a:p>
            <a:pPr marL="458788" indent="-458788"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Law of proximity</a:t>
            </a:r>
          </a:p>
          <a:p>
            <a:pPr marL="458788" indent="-458788"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Law of similarity</a:t>
            </a:r>
          </a:p>
          <a:p>
            <a:pPr marL="458788" indent="-458788"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Insight problem solving</a:t>
            </a:r>
          </a:p>
        </p:txBody>
      </p:sp>
      <p:sp>
        <p:nvSpPr>
          <p:cNvPr id="82947" name="Slide Number Placeholder 5">
            <a:extLst>
              <a:ext uri="{FF2B5EF4-FFF2-40B4-BE49-F238E27FC236}">
                <a16:creationId xmlns:a16="http://schemas.microsoft.com/office/drawing/2014/main" id="{8685265E-B01B-3E41-B488-C8D6F501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ECC79E7-6CAE-EB44-BD11-A2603067F70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F6C2E781-8071-B247-B9AD-52B213072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8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Law of Similarity</a:t>
            </a:r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6DD1C21B-650F-FF47-9384-E4582DDFE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latin typeface="Andale Mono" panose="020B0509000000000004" pitchFamily="49" charset="0"/>
                <a:ea typeface="ＭＳ Ｐゴシック" panose="020B0600070205080204" pitchFamily="34" charset="-128"/>
              </a:rPr>
              <a:t>O O O 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latin typeface="Andale Mono" panose="020B0509000000000004" pitchFamily="49" charset="0"/>
                <a:ea typeface="ＭＳ Ｐゴシック" panose="020B0600070205080204" pitchFamily="34" charset="-128"/>
              </a:rPr>
              <a:t>X X X X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latin typeface="Andale Mono" panose="020B0509000000000004" pitchFamily="49" charset="0"/>
                <a:ea typeface="ＭＳ Ｐゴシック" panose="020B0600070205080204" pitchFamily="34" charset="-128"/>
              </a:rPr>
              <a:t>O O O 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latin typeface="Andale Mono" panose="020B0509000000000004" pitchFamily="49" charset="0"/>
                <a:ea typeface="ＭＳ Ｐゴシック" panose="020B0600070205080204" pitchFamily="34" charset="-128"/>
              </a:rPr>
              <a:t>X X X X</a:t>
            </a:r>
          </a:p>
        </p:txBody>
      </p:sp>
      <p:sp>
        <p:nvSpPr>
          <p:cNvPr id="84995" name="Slide Number Placeholder 5">
            <a:extLst>
              <a:ext uri="{FF2B5EF4-FFF2-40B4-BE49-F238E27FC236}">
                <a16:creationId xmlns:a16="http://schemas.microsoft.com/office/drawing/2014/main" id="{383B7918-75EA-9144-BEE7-23FFB8E5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652CAC-8BCB-B147-8772-0874CD376915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utoUpdateAnimBg="0"/>
      <p:bldP spid="7271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7B461E-D9F2-BD43-B4D0-11131DAB5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Law of Proximity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8F42DA4-434A-7447-B609-A67CAE3F8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     	 	O    	  	O     	 	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X    	  	X     	 	X    	  	X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     	 	O   	   	O    	  	O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X    	  	X   	   	X    	  	X</a:t>
            </a:r>
          </a:p>
        </p:txBody>
      </p:sp>
      <p:sp>
        <p:nvSpPr>
          <p:cNvPr id="87043" name="Slide Number Placeholder 5">
            <a:extLst>
              <a:ext uri="{FF2B5EF4-FFF2-40B4-BE49-F238E27FC236}">
                <a16:creationId xmlns:a16="http://schemas.microsoft.com/office/drawing/2014/main" id="{66FE92F1-E094-2E42-96A7-74E2C750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501E1-927B-0041-9244-D505730567CE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utoUpdateAnimBg="0"/>
      <p:bldP spid="102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>
            <a:extLst>
              <a:ext uri="{FF2B5EF4-FFF2-40B4-BE49-F238E27FC236}">
                <a16:creationId xmlns:a16="http://schemas.microsoft.com/office/drawing/2014/main" id="{619ACF57-C5C3-0C48-B431-FB32961F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Cognitive Revolution</a:t>
            </a: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6451844B-802B-4843-8429-1A13499E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0"/>
            <a:ext cx="8077200" cy="41148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Return to mentalistic ideas (1940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and 50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MIT – Sept. 11, 1956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Neisser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s book </a:t>
            </a:r>
            <a:r>
              <a:rPr lang="en-US" altLang="ja-JP" sz="2800" u="sng">
                <a:ea typeface="ＭＳ Ｐゴシック" panose="020B0600070205080204" pitchFamily="34" charset="-128"/>
              </a:rPr>
              <a:t>Cognitive Psychology</a:t>
            </a:r>
            <a:r>
              <a:rPr lang="en-US" altLang="ja-JP" sz="2800">
                <a:ea typeface="ＭＳ Ｐゴシック" panose="020B0600070205080204" pitchFamily="34" charset="-128"/>
              </a:rPr>
              <a:t> (1967)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Information processing perspective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Diverse Influences/ Causes</a:t>
            </a:r>
          </a:p>
        </p:txBody>
      </p:sp>
      <p:sp>
        <p:nvSpPr>
          <p:cNvPr id="89091" name="Slide Number Placeholder 5">
            <a:extLst>
              <a:ext uri="{FF2B5EF4-FFF2-40B4-BE49-F238E27FC236}">
                <a16:creationId xmlns:a16="http://schemas.microsoft.com/office/drawing/2014/main" id="{F81D94C0-CCBF-DD43-B0AD-DA9D255A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F1E606-DD35-BC4C-9C69-98BF687CD75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8">
            <a:extLst>
              <a:ext uri="{FF2B5EF4-FFF2-40B4-BE49-F238E27FC236}">
                <a16:creationId xmlns:a16="http://schemas.microsoft.com/office/drawing/2014/main" id="{19D06E96-84B5-EC4F-8CFA-D47A511DDC5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778" r="-44778"/>
          <a:stretch>
            <a:fillRect/>
          </a:stretch>
        </p:blipFill>
        <p:spPr>
          <a:xfrm>
            <a:off x="1219200" y="503239"/>
            <a:ext cx="9753600" cy="5853112"/>
          </a:xfrm>
        </p:spPr>
      </p:pic>
      <p:sp>
        <p:nvSpPr>
          <p:cNvPr id="91138" name="Slide Number Placeholder 4">
            <a:extLst>
              <a:ext uri="{FF2B5EF4-FFF2-40B4-BE49-F238E27FC236}">
                <a16:creationId xmlns:a16="http://schemas.microsoft.com/office/drawing/2014/main" id="{B0BBA05D-54DF-294F-84E6-F3616840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1847A3-2632-E743-918D-EA77C6342CEB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75786" name="Rectangle 10">
            <a:extLst>
              <a:ext uri="{FF2B5EF4-FFF2-40B4-BE49-F238E27FC236}">
                <a16:creationId xmlns:a16="http://schemas.microsoft.com/office/drawing/2014/main" id="{6EE62292-2339-6248-A01C-66CDE0041DB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-838200"/>
            <a:ext cx="7772400" cy="381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Stimulus-Response</a:t>
            </a:r>
          </a:p>
        </p:txBody>
      </p:sp>
    </p:spTree>
  </p:cSld>
  <p:clrMapOvr>
    <a:masterClrMapping/>
  </p:clrMapOvr>
  <p:transition spd="med">
    <p:pull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>
            <a:extLst>
              <a:ext uri="{FF2B5EF4-FFF2-40B4-BE49-F238E27FC236}">
                <a16:creationId xmlns:a16="http://schemas.microsoft.com/office/drawing/2014/main" id="{596ECABC-8732-9247-8385-0C8F477AE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Dissatisfaction with Behaviorism</a:t>
            </a:r>
          </a:p>
        </p:txBody>
      </p:sp>
      <p:sp>
        <p:nvSpPr>
          <p:cNvPr id="93186" name="Rectangle 4">
            <a:extLst>
              <a:ext uri="{FF2B5EF4-FFF2-40B4-BE49-F238E27FC236}">
                <a16:creationId xmlns:a16="http://schemas.microsoft.com/office/drawing/2014/main" id="{5A44076C-0811-2E48-8ABE-3ADDEB67D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524000"/>
            <a:ext cx="90678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Challenges to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ea typeface="ＭＳ Ｐゴシック" panose="020B0600070205080204" pitchFamily="34" charset="-128"/>
              </a:rPr>
              <a:t>tabular rasa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Innate structure or knowledge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Complex human behavior not explainable in terms of stimulus-response relations alone</a:t>
            </a:r>
          </a:p>
        </p:txBody>
      </p:sp>
      <p:sp>
        <p:nvSpPr>
          <p:cNvPr id="93187" name="Slide Number Placeholder 5">
            <a:extLst>
              <a:ext uri="{FF2B5EF4-FFF2-40B4-BE49-F238E27FC236}">
                <a16:creationId xmlns:a16="http://schemas.microsoft.com/office/drawing/2014/main" id="{B599B9F3-72D3-4148-972F-82C7A7D0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87A2004-EBD8-D24C-87D3-184EF7763AB2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8524B1AC-B128-CE4E-A633-C5668264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700" y="381000"/>
            <a:ext cx="7340600" cy="838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Verbal Learning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EC468CFB-15CC-F94D-95C0-810E3CCBF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295400"/>
            <a:ext cx="9448800" cy="42672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Flourishing of Ebbinghaus tradition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Different types of memory, memory organization, models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Active nature of learner--what is brought to learning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Formation of </a:t>
            </a:r>
            <a:r>
              <a:rPr lang="en-US" altLang="en-US" u="sng" dirty="0">
                <a:ea typeface="ＭＳ Ｐゴシック" panose="020B0600070205080204" pitchFamily="34" charset="-128"/>
              </a:rPr>
              <a:t>new associations</a:t>
            </a:r>
            <a:r>
              <a:rPr lang="en-US" altLang="en-US" dirty="0">
                <a:ea typeface="ＭＳ Ｐゴシック" panose="020B0600070205080204" pitchFamily="34" charset="-128"/>
              </a:rPr>
              <a:t> --&gt; Use of </a:t>
            </a:r>
            <a:r>
              <a:rPr lang="en-US" altLang="en-US" u="sng" dirty="0">
                <a:ea typeface="ＭＳ Ｐゴシック" panose="020B0600070205080204" pitchFamily="34" charset="-128"/>
              </a:rPr>
              <a:t>pre-existing</a:t>
            </a:r>
            <a:r>
              <a:rPr lang="en-US" altLang="en-US" dirty="0">
                <a:ea typeface="ＭＳ Ｐゴシック" panose="020B0600070205080204" pitchFamily="34" charset="-128"/>
              </a:rPr>
              <a:t> associations.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Emphasis on Memory over learning</a:t>
            </a:r>
          </a:p>
        </p:txBody>
      </p:sp>
      <p:sp>
        <p:nvSpPr>
          <p:cNvPr id="95235" name="Slide Number Placeholder 5">
            <a:extLst>
              <a:ext uri="{FF2B5EF4-FFF2-40B4-BE49-F238E27FC236}">
                <a16:creationId xmlns:a16="http://schemas.microsoft.com/office/drawing/2014/main" id="{D74637A6-AD15-834F-9F15-A08FCAF8C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CE389C-7DB8-C748-90D7-7FA5F02AE1C8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07CC2BCC-B64B-AA47-8A0D-1E4EB4E29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76200"/>
            <a:ext cx="77724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Bousfield (1953)</a:t>
            </a:r>
          </a:p>
        </p:txBody>
      </p:sp>
      <p:sp>
        <p:nvSpPr>
          <p:cNvPr id="97282" name="Slide Number Placeholder 5">
            <a:extLst>
              <a:ext uri="{FF2B5EF4-FFF2-40B4-BE49-F238E27FC236}">
                <a16:creationId xmlns:a16="http://schemas.microsoft.com/office/drawing/2014/main" id="{F90DFE3A-0CDE-2643-880C-DA50DA9D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A618E2-A87F-7343-B54E-B7B836A8792F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85072" name="Text Box 80">
            <a:extLst>
              <a:ext uri="{FF2B5EF4-FFF2-40B4-BE49-F238E27FC236}">
                <a16:creationId xmlns:a16="http://schemas.microsoft.com/office/drawing/2014/main" id="{593EF56E-B71B-1B40-A842-A1E7194D9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85800"/>
            <a:ext cx="12954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apple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bicycle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shirt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chair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banana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car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socks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desk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peach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truck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dress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couch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orange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train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hat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rug</a:t>
            </a:r>
          </a:p>
        </p:txBody>
      </p:sp>
      <p:sp>
        <p:nvSpPr>
          <p:cNvPr id="85073" name="Text Box 81">
            <a:extLst>
              <a:ext uri="{FF2B5EF4-FFF2-40B4-BE49-F238E27FC236}">
                <a16:creationId xmlns:a16="http://schemas.microsoft.com/office/drawing/2014/main" id="{1633F01E-D86C-4C44-8612-0907D9015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143001"/>
            <a:ext cx="213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Words presented in this order:</a:t>
            </a:r>
          </a:p>
        </p:txBody>
      </p:sp>
      <p:sp>
        <p:nvSpPr>
          <p:cNvPr id="85074" name="Text Box 82">
            <a:extLst>
              <a:ext uri="{FF2B5EF4-FFF2-40B4-BE49-F238E27FC236}">
                <a16:creationId xmlns:a16="http://schemas.microsoft.com/office/drawing/2014/main" id="{ED3110F8-677D-CE44-9A57-A578C87E2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85800"/>
            <a:ext cx="1295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desk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couch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" pitchFamily="2" charset="0"/>
              </a:rPr>
              <a:t>chair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2D050"/>
                </a:solidFill>
                <a:latin typeface="Times" pitchFamily="2" charset="0"/>
              </a:rPr>
              <a:t>peach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92D050"/>
                </a:solidFill>
                <a:latin typeface="Times" pitchFamily="2" charset="0"/>
              </a:rPr>
              <a:t>apple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" pitchFamily="2" charset="0"/>
              </a:rPr>
              <a:t>hat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" pitchFamily="2" charset="0"/>
              </a:rPr>
              <a:t>shirt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Times" pitchFamily="2" charset="0"/>
              </a:rPr>
              <a:t>dress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…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endParaRPr lang="en-US" altLang="en-US" sz="2400">
              <a:latin typeface="Times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Etc.</a:t>
            </a:r>
          </a:p>
        </p:txBody>
      </p:sp>
      <p:sp>
        <p:nvSpPr>
          <p:cNvPr id="85075" name="Text Box 83">
            <a:extLst>
              <a:ext uri="{FF2B5EF4-FFF2-40B4-BE49-F238E27FC236}">
                <a16:creationId xmlns:a16="http://schemas.microsoft.com/office/drawing/2014/main" id="{71119419-5D48-874D-AD78-924EB92A8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776" y="1219201"/>
            <a:ext cx="16882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But recalled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" pitchFamily="2" charset="0"/>
              </a:rPr>
              <a:t>In this order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E61D71C-B2F7-8F47-8D66-C4A083635B4C}"/>
              </a:ext>
            </a:extLst>
          </p:cNvPr>
          <p:cNvGraphicFramePr/>
          <p:nvPr/>
        </p:nvGraphicFramePr>
        <p:xfrm>
          <a:off x="3048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72" grpId="0" autoUpdateAnimBg="0"/>
      <p:bldP spid="85073" grpId="0" autoUpdateAnimBg="0"/>
      <p:bldP spid="85074" grpId="0" autoUpdateAnimBg="0"/>
      <p:bldP spid="8507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83BFF67D-39E5-2D4E-809D-AE857989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E39BFCB-616D-3D4A-94BD-27426DBB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133600"/>
            <a:ext cx="8229600" cy="3048000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Answer this question as quickly as you can: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How many hands did Aristotle have?</a:t>
            </a:r>
          </a:p>
          <a:p>
            <a:pPr eaLnBrk="1" hangingPunct="1">
              <a:spcAft>
                <a:spcPts val="24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What mental processes were involved in answering that question?</a:t>
            </a:r>
          </a:p>
        </p:txBody>
      </p:sp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8B12806D-A147-EA47-80BB-661DB0C1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03EA25-2D76-4C48-A001-DB939D0C70A0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02C8C169-CD30-A548-B247-A17E65D3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Verbal Learning …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2EC2B2A0-EC97-7A4D-B8A0-BEF33B0E8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333500"/>
            <a:ext cx="9448800" cy="41909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Existing memory associations lead to reorganization of words during recall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Mental Processes: rehearsal, storage, organization, retrieval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Acceptance of objective methods &amp; procedures</a:t>
            </a:r>
          </a:p>
          <a:p>
            <a:pPr eaLnBrk="1" hangingPunct="1">
              <a:lnSpc>
                <a:spcPct val="90000"/>
              </a:lnSpc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But increased commitment to </a:t>
            </a:r>
            <a:r>
              <a:rPr lang="en-US" altLang="en-US" u="sng" dirty="0">
                <a:ea typeface="ＭＳ Ｐゴシック" panose="020B0600070205080204" pitchFamily="34" charset="-128"/>
              </a:rPr>
              <a:t>inferred processes</a:t>
            </a:r>
            <a:r>
              <a:rPr lang="en-US" altLang="en-US" dirty="0">
                <a:ea typeface="ＭＳ Ｐゴシック" panose="020B0600070205080204" pitchFamily="34" charset="-128"/>
              </a:rPr>
              <a:t> -- e.g. encoding, storage, retrieval</a:t>
            </a:r>
          </a:p>
        </p:txBody>
      </p:sp>
      <p:sp>
        <p:nvSpPr>
          <p:cNvPr id="99331" name="Slide Number Placeholder 5">
            <a:extLst>
              <a:ext uri="{FF2B5EF4-FFF2-40B4-BE49-F238E27FC236}">
                <a16:creationId xmlns:a16="http://schemas.microsoft.com/office/drawing/2014/main" id="{424E2E2C-7B2F-994B-A4E1-2E884DC02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6801A4-3765-D542-8BE1-6B5225EF0899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FC9EAD36-2942-AB4A-9889-F6B910C2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118110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New Disciplines Emphasizing Information Processing</a:t>
            </a:r>
          </a:p>
        </p:txBody>
      </p:sp>
      <p:sp>
        <p:nvSpPr>
          <p:cNvPr id="101378" name="Content Placeholder 2">
            <a:extLst>
              <a:ext uri="{FF2B5EF4-FFF2-40B4-BE49-F238E27FC236}">
                <a16:creationId xmlns:a16="http://schemas.microsoft.com/office/drawing/2014/main" id="{510F16B7-A7A3-DD4E-AEC5-909BF5BEC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2286000"/>
            <a:ext cx="6629400" cy="22860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Communications Theory</a:t>
            </a:r>
          </a:p>
          <a:p>
            <a:pPr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Information Processing</a:t>
            </a:r>
          </a:p>
          <a:p>
            <a:pPr>
              <a:spcAft>
                <a:spcPts val="1800"/>
              </a:spcAft>
            </a:pPr>
            <a:r>
              <a:rPr lang="en-US" altLang="en-US" dirty="0">
                <a:ea typeface="ＭＳ Ｐゴシック" panose="020B0600070205080204" pitchFamily="34" charset="-128"/>
              </a:rPr>
              <a:t>Computer Science</a:t>
            </a:r>
          </a:p>
        </p:txBody>
      </p:sp>
      <p:sp>
        <p:nvSpPr>
          <p:cNvPr id="101379" name="Slide Number Placeholder 3">
            <a:extLst>
              <a:ext uri="{FF2B5EF4-FFF2-40B4-BE49-F238E27FC236}">
                <a16:creationId xmlns:a16="http://schemas.microsoft.com/office/drawing/2014/main" id="{E762F6CA-D03A-2F49-95E5-B2BBE41C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8E1688-3B7C-EE41-97E6-3544EE9F954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98DEE213-0A6A-4E4C-BDFF-ED3DE58D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Communications Theory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9CC998BA-826B-3D42-888A-A1DDD0E21F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9750" y="1524000"/>
            <a:ext cx="8572500" cy="3810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Information processing idea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Similarity between communication devices and people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1st approximation analogy for psychology to describe mental processes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Channel, information processing filters, </a:t>
            </a:r>
            <a:r>
              <a:rPr 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limited capacity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, serial vs. parallel processing.</a:t>
            </a:r>
          </a:p>
        </p:txBody>
      </p:sp>
      <p:sp>
        <p:nvSpPr>
          <p:cNvPr id="103427" name="Slide Number Placeholder 5">
            <a:extLst>
              <a:ext uri="{FF2B5EF4-FFF2-40B4-BE49-F238E27FC236}">
                <a16:creationId xmlns:a16="http://schemas.microsoft.com/office/drawing/2014/main" id="{859232C4-BDA3-1E45-813D-5BF6B569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6C3A9F-823A-EC4B-81C0-C03F11EEEF39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51FE764D-6B16-F548-BD33-4472FCE9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Information Theory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5474" name="Slide Number Placeholder 5">
            <a:extLst>
              <a:ext uri="{FF2B5EF4-FFF2-40B4-BE49-F238E27FC236}">
                <a16:creationId xmlns:a16="http://schemas.microsoft.com/office/drawing/2014/main" id="{4BEA09BE-1424-C542-B2FC-16CBB4D0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AEAD2C-D0F3-F64E-8392-F9A0C5370105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105475" name="Line 11">
            <a:extLst>
              <a:ext uri="{FF2B5EF4-FFF2-40B4-BE49-F238E27FC236}">
                <a16:creationId xmlns:a16="http://schemas.microsoft.com/office/drawing/2014/main" id="{0039C00F-40C7-0B4E-A00B-49A28BFAA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6" name="Line 12">
            <a:extLst>
              <a:ext uri="{FF2B5EF4-FFF2-40B4-BE49-F238E27FC236}">
                <a16:creationId xmlns:a16="http://schemas.microsoft.com/office/drawing/2014/main" id="{084E3A77-55A0-B141-AAC7-CF86FCD32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7" name="Line 13">
            <a:extLst>
              <a:ext uri="{FF2B5EF4-FFF2-40B4-BE49-F238E27FC236}">
                <a16:creationId xmlns:a16="http://schemas.microsoft.com/office/drawing/2014/main" id="{A27D27C2-93DF-1347-A1E7-641F86872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911975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8" name="Line 14">
            <a:extLst>
              <a:ext uri="{FF2B5EF4-FFF2-40B4-BE49-F238E27FC236}">
                <a16:creationId xmlns:a16="http://schemas.microsoft.com/office/drawing/2014/main" id="{7A3B9AB7-D28F-2D44-B47B-EABCCDFC92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3429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79" name="Text Box 20">
            <a:extLst>
              <a:ext uri="{FF2B5EF4-FFF2-40B4-BE49-F238E27FC236}">
                <a16:creationId xmlns:a16="http://schemas.microsoft.com/office/drawing/2014/main" id="{C1582C01-C9F6-FD46-AE94-04D8DFCD8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73400"/>
            <a:ext cx="1524000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" pitchFamily="2" charset="0"/>
              </a:rPr>
              <a:t>Information</a:t>
            </a:r>
            <a:br>
              <a:rPr lang="en-US" altLang="en-US" sz="2000">
                <a:latin typeface="Times" pitchFamily="2" charset="0"/>
              </a:rPr>
            </a:br>
            <a:r>
              <a:rPr lang="en-US" altLang="en-US" sz="2000">
                <a:latin typeface="Times" pitchFamily="2" charset="0"/>
              </a:rPr>
              <a:t>Source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105480" name="Text Box 27">
            <a:extLst>
              <a:ext uri="{FF2B5EF4-FFF2-40B4-BE49-F238E27FC236}">
                <a16:creationId xmlns:a16="http://schemas.microsoft.com/office/drawing/2014/main" id="{96D8E4BF-B1AE-9A41-B035-0E76F7E1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216275"/>
            <a:ext cx="1524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" pitchFamily="2" charset="0"/>
              </a:rPr>
              <a:t>Transmitter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105481" name="Text Box 28">
            <a:extLst>
              <a:ext uri="{FF2B5EF4-FFF2-40B4-BE49-F238E27FC236}">
                <a16:creationId xmlns:a16="http://schemas.microsoft.com/office/drawing/2014/main" id="{C7C009AE-2BD2-4748-B829-95F95B886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225" y="3216275"/>
            <a:ext cx="1524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" pitchFamily="2" charset="0"/>
              </a:rPr>
              <a:t>Channel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105482" name="Text Box 29">
            <a:extLst>
              <a:ext uri="{FF2B5EF4-FFF2-40B4-BE49-F238E27FC236}">
                <a16:creationId xmlns:a16="http://schemas.microsoft.com/office/drawing/2014/main" id="{AB051273-B335-FD4B-B971-6F57BE556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216275"/>
            <a:ext cx="1524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" pitchFamily="2" charset="0"/>
              </a:rPr>
              <a:t>Receiver</a:t>
            </a:r>
            <a:endParaRPr lang="en-US" altLang="en-US" sz="2400">
              <a:latin typeface="Times" pitchFamily="2" charset="0"/>
            </a:endParaRPr>
          </a:p>
        </p:txBody>
      </p:sp>
      <p:sp>
        <p:nvSpPr>
          <p:cNvPr id="105483" name="Text Box 30">
            <a:extLst>
              <a:ext uri="{FF2B5EF4-FFF2-40B4-BE49-F238E27FC236}">
                <a16:creationId xmlns:a16="http://schemas.microsoft.com/office/drawing/2014/main" id="{4F60A46C-4B02-9D40-B4E7-56A0BBC8C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7163" y="3216275"/>
            <a:ext cx="15240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000">
                <a:latin typeface="Times" pitchFamily="2" charset="0"/>
              </a:rPr>
              <a:t>Destination</a:t>
            </a:r>
            <a:endParaRPr lang="en-US" altLang="en-US" sz="2400"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8E8688A5-7731-C247-8D24-66DCCA51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4638"/>
            <a:ext cx="11734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Information Processing of Sensation &amp; Perception</a:t>
            </a:r>
          </a:p>
        </p:txBody>
      </p:sp>
      <p:pic>
        <p:nvPicPr>
          <p:cNvPr id="107522" name="Picture 4">
            <a:extLst>
              <a:ext uri="{FF2B5EF4-FFF2-40B4-BE49-F238E27FC236}">
                <a16:creationId xmlns:a16="http://schemas.microsoft.com/office/drawing/2014/main" id="{EAE46816-F4BF-734E-B303-78D142E1F8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91" b="-21991"/>
          <a:stretch>
            <a:fillRect/>
          </a:stretch>
        </p:blipFill>
        <p:spPr/>
      </p:pic>
      <p:sp>
        <p:nvSpPr>
          <p:cNvPr id="107523" name="Slide Number Placeholder 5">
            <a:extLst>
              <a:ext uri="{FF2B5EF4-FFF2-40B4-BE49-F238E27FC236}">
                <a16:creationId xmlns:a16="http://schemas.microsoft.com/office/drawing/2014/main" id="{7A98F434-3F6A-D341-A6DA-DBFAB10E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617F8F-33F8-A349-B4F8-B0856A298673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BBF89C9A-9215-C845-AE7E-26C6E1A3A2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84175"/>
            <a:ext cx="7772400" cy="838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Computers &amp; Computer Science</a:t>
            </a:r>
          </a:p>
        </p:txBody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E83818BF-2BF5-5C47-8B1A-FD3A14FA5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828800"/>
            <a:ext cx="8610600" cy="36576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Clr>
                <a:srgbClr val="404040"/>
              </a:buClr>
            </a:pPr>
            <a:r>
              <a:rPr lang="en-US" altLang="en-US" sz="28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Numerous contributions</a:t>
            </a:r>
          </a:p>
          <a:p>
            <a:pPr eaLnBrk="1" hangingPunct="1">
              <a:lnSpc>
                <a:spcPct val="120000"/>
              </a:lnSpc>
              <a:buClr>
                <a:srgbClr val="404040"/>
              </a:buClr>
            </a:pPr>
            <a:r>
              <a:rPr lang="en-US" altLang="en-US" sz="28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Analogy of computers &amp; humans</a:t>
            </a:r>
          </a:p>
          <a:p>
            <a:pPr eaLnBrk="1" hangingPunct="1">
              <a:lnSpc>
                <a:spcPct val="110000"/>
              </a:lnSpc>
              <a:buClr>
                <a:srgbClr val="404040"/>
              </a:buClr>
            </a:pPr>
            <a:r>
              <a:rPr lang="en-US" altLang="en-US" sz="28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Both process information: Take in information, transform, manipulate, store, &amp; output information (or some type of product--e.g. behavior)</a:t>
            </a:r>
          </a:p>
          <a:p>
            <a:pPr eaLnBrk="1" hangingPunct="1">
              <a:lnSpc>
                <a:spcPct val="120000"/>
              </a:lnSpc>
              <a:buClr>
                <a:srgbClr val="404040"/>
              </a:buClr>
            </a:pPr>
            <a:r>
              <a:rPr lang="en-US" altLang="en-US" sz="2800" dirty="0">
                <a:solidFill>
                  <a:srgbClr val="404040"/>
                </a:solidFill>
                <a:ea typeface="ＭＳ Ｐゴシック" panose="020B0600070205080204" pitchFamily="34" charset="-128"/>
              </a:rPr>
              <a:t>Humans &amp; computers as symbol manipulators</a:t>
            </a:r>
          </a:p>
        </p:txBody>
      </p:sp>
      <p:sp>
        <p:nvSpPr>
          <p:cNvPr id="109571" name="Slide Number Placeholder 5">
            <a:extLst>
              <a:ext uri="{FF2B5EF4-FFF2-40B4-BE49-F238E27FC236}">
                <a16:creationId xmlns:a16="http://schemas.microsoft.com/office/drawing/2014/main" id="{C329BBBF-7C99-FC4F-93CD-7AAD13755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6AA841-3A2A-B245-AA74-8C3BB28DECB2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C3F09FBE-3D9F-BD49-B882-E2011534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400"/>
            <a:ext cx="8839200" cy="762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Atkinson &amp; Shiffrin Memory Model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1618" name="Picture 6">
            <a:extLst>
              <a:ext uri="{FF2B5EF4-FFF2-40B4-BE49-F238E27FC236}">
                <a16:creationId xmlns:a16="http://schemas.microsoft.com/office/drawing/2014/main" id="{0DC81B0D-30B8-684C-A47E-EBB500C338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1" y="1028700"/>
            <a:ext cx="5173663" cy="5676900"/>
          </a:xfrm>
        </p:spPr>
      </p:pic>
      <p:sp>
        <p:nvSpPr>
          <p:cNvPr id="111619" name="Slide Number Placeholder 5">
            <a:extLst>
              <a:ext uri="{FF2B5EF4-FFF2-40B4-BE49-F238E27FC236}">
                <a16:creationId xmlns:a16="http://schemas.microsoft.com/office/drawing/2014/main" id="{E71EE9EF-408D-6A4D-B149-266E0C3E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3EFCF8-4A7D-1944-9F54-518F5FBADC64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BE6A4E27-6BE5-C34C-91C3-D00D3FA195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Many Contributions 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00515BC9-AFE7-4A4F-BDE9-C4FB99741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768475"/>
            <a:ext cx="7772400" cy="4362450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>
                <a:ea typeface="ＭＳ Ｐゴシック" panose="020B0600070205080204" pitchFamily="34" charset="-128"/>
              </a:rPr>
              <a:t>Borrowing of concepts &amp; characteristics of computers to describe human system: sensory store, short-term store, long-term store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Limited capacity--immediate memory &amp; attention</a:t>
            </a:r>
          </a:p>
        </p:txBody>
      </p:sp>
      <p:sp>
        <p:nvSpPr>
          <p:cNvPr id="113667" name="Slide Number Placeholder 5">
            <a:extLst>
              <a:ext uri="{FF2B5EF4-FFF2-40B4-BE49-F238E27FC236}">
                <a16:creationId xmlns:a16="http://schemas.microsoft.com/office/drawing/2014/main" id="{BCE6DA50-1AF3-A84E-80D4-BA94C98E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73437CE-1AB4-5548-889C-CD414933BA4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F13160B6-F135-CF4A-85B3-65F5C308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Additional Contributions</a:t>
            </a: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2E3C12E2-43E6-1840-8C0D-8AB4C58AE5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524000"/>
            <a:ext cx="7772400" cy="44196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Computer programs/processes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analagous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 to mental processes</a:t>
            </a:r>
          </a:p>
          <a:p>
            <a:pPr lvl="1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Simulation modeling</a:t>
            </a:r>
          </a:p>
          <a:p>
            <a:pPr lvl="1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AI</a:t>
            </a:r>
          </a:p>
          <a:p>
            <a:pPr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Computer as tool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lnSpc>
                <a:spcPct val="140000"/>
              </a:lnSpc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Stimulus Presentation</a:t>
            </a:r>
          </a:p>
        </p:txBody>
      </p:sp>
      <p:sp>
        <p:nvSpPr>
          <p:cNvPr id="115715" name="Slide Number Placeholder 5">
            <a:extLst>
              <a:ext uri="{FF2B5EF4-FFF2-40B4-BE49-F238E27FC236}">
                <a16:creationId xmlns:a16="http://schemas.microsoft.com/office/drawing/2014/main" id="{69E779E3-21FA-484C-91A3-AF1E679A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D4BB87-F8BF-0C42-88DC-A3C7DCF3F3D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5161177-E0A1-F54A-9232-0A9EAF362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Current Issues Related to Cognitive Psychology</a:t>
            </a:r>
          </a:p>
        </p:txBody>
      </p:sp>
      <p:sp>
        <p:nvSpPr>
          <p:cNvPr id="140290" name="Rectangle 3">
            <a:extLst>
              <a:ext uri="{FF2B5EF4-FFF2-40B4-BE49-F238E27FC236}">
                <a16:creationId xmlns:a16="http://schemas.microsoft.com/office/drawing/2014/main" id="{36AE7053-171A-DD47-85F7-67A07C386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2133600"/>
            <a:ext cx="7772400" cy="35814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Ecological Validity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Cognitive Science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Cognitive Neuroscience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Artificial Intelligence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Parallel Distributed Processing Approach</a:t>
            </a:r>
          </a:p>
        </p:txBody>
      </p:sp>
      <p:sp>
        <p:nvSpPr>
          <p:cNvPr id="140291" name="Slide Number Placeholder 5">
            <a:extLst>
              <a:ext uri="{FF2B5EF4-FFF2-40B4-BE49-F238E27FC236}">
                <a16:creationId xmlns:a16="http://schemas.microsoft.com/office/drawing/2014/main" id="{2B70B8B3-E564-4D49-A994-40A9043E1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9FF358-F4F3-5D45-BC2E-2A32FCE9F071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506434"/>
      </p:ext>
    </p:extLst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BE5755-AF98-3B4E-8927-FF756258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520" y="268542"/>
            <a:ext cx="5140960" cy="704191"/>
          </a:xfrm>
        </p:spPr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25601" name="Slide Number Placeholder 5">
            <a:extLst>
              <a:ext uri="{FF2B5EF4-FFF2-40B4-BE49-F238E27FC236}">
                <a16:creationId xmlns:a16="http://schemas.microsoft.com/office/drawing/2014/main" id="{1362D841-8160-C44A-84B2-0C6DAA5D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9908F6-CFC3-4149-AFFD-4B60C89E1D7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0EA4779F-E12B-1B4C-A969-A10216C4A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418282"/>
              </p:ext>
            </p:extLst>
          </p:nvPr>
        </p:nvGraphicFramePr>
        <p:xfrm>
          <a:off x="6314442" y="1143000"/>
          <a:ext cx="5140960" cy="5049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400800" imgH="6286500" progId="Word.Document.8">
                  <p:embed/>
                </p:oleObj>
              </mc:Choice>
              <mc:Fallback>
                <p:oleObj name="Document" r:id="rId3" imgW="6400800" imgH="6286500" progId="Word.Document.8">
                  <p:embed/>
                  <p:pic>
                    <p:nvPicPr>
                      <p:cNvPr id="25602" name="Object 2">
                        <a:extLst>
                          <a:ext uri="{FF2B5EF4-FFF2-40B4-BE49-F238E27FC236}">
                            <a16:creationId xmlns:a16="http://schemas.microsoft.com/office/drawing/2014/main" id="{0EA4779F-E12B-1B4C-A969-A10216C4A6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442" y="1143000"/>
                        <a:ext cx="5140960" cy="5049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B8DB68E-2885-9341-8D06-54129E45142C}"/>
              </a:ext>
            </a:extLst>
          </p:cNvPr>
          <p:cNvSpPr/>
          <p:nvPr/>
        </p:nvSpPr>
        <p:spPr>
          <a:xfrm>
            <a:off x="381000" y="2438400"/>
            <a:ext cx="533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2400"/>
              </a:spcAft>
            </a:pPr>
            <a:r>
              <a:rPr lang="en-US" altLang="en-US" dirty="0"/>
              <a:t>How many hands did Aristotle have? 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/>
              <a:t>What did you write down?</a:t>
            </a:r>
          </a:p>
          <a:p>
            <a:pPr eaLnBrk="1" hangingPunct="1">
              <a:spcAft>
                <a:spcPts val="2400"/>
              </a:spcAft>
            </a:pPr>
            <a:r>
              <a:rPr lang="en-US" dirty="0"/>
              <a:t>What aspects of cognition were involved in that task?</a:t>
            </a:r>
          </a:p>
          <a:p>
            <a:pPr eaLnBrk="1" hangingPunct="1">
              <a:spcAft>
                <a:spcPts val="24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0132792"/>
      </p:ext>
    </p:extLst>
  </p:cSld>
  <p:clrMapOvr>
    <a:masterClrMapping/>
  </p:clrMapOvr>
  <p:transition spd="med">
    <p:pull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>
            <a:extLst>
              <a:ext uri="{FF2B5EF4-FFF2-40B4-BE49-F238E27FC236}">
                <a16:creationId xmlns:a16="http://schemas.microsoft.com/office/drawing/2014/main" id="{E285CE90-E504-8447-833C-9D7F9378A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Cognitive Neuroscience</a:t>
            </a:r>
          </a:p>
        </p:txBody>
      </p:sp>
      <p:sp>
        <p:nvSpPr>
          <p:cNvPr id="117762" name="Rectangle 3">
            <a:extLst>
              <a:ext uri="{FF2B5EF4-FFF2-40B4-BE49-F238E27FC236}">
                <a16:creationId xmlns:a16="http://schemas.microsoft.com/office/drawing/2014/main" id="{8C0FD76E-F9AE-3E47-9D05-F98A39459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0"/>
            <a:ext cx="7772400" cy="41910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Investigates the relationships between brain structures &amp; function and cognitive structures &amp; processes. 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Importance of Cognitive Task Analysis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Many New Tools/Techniques</a:t>
            </a:r>
          </a:p>
        </p:txBody>
      </p:sp>
      <p:sp>
        <p:nvSpPr>
          <p:cNvPr id="117763" name="Slide Number Placeholder 5">
            <a:extLst>
              <a:ext uri="{FF2B5EF4-FFF2-40B4-BE49-F238E27FC236}">
                <a16:creationId xmlns:a16="http://schemas.microsoft.com/office/drawing/2014/main" id="{3ED80E3B-75D6-D045-B8BF-651B1A5A9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74547B-4D1D-E042-890A-AC6BB17CB97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4A62EE6-FC09-6B40-95CB-187B3E9AA0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Cognitive Neuroscience Techniques</a:t>
            </a:r>
          </a:p>
        </p:txBody>
      </p:sp>
      <p:sp>
        <p:nvSpPr>
          <p:cNvPr id="119810" name="Rectangle 3">
            <a:extLst>
              <a:ext uri="{FF2B5EF4-FFF2-40B4-BE49-F238E27FC236}">
                <a16:creationId xmlns:a16="http://schemas.microsoft.com/office/drawing/2014/main" id="{A192BBF1-522B-9643-98D2-1C280F18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Brain Lesions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Brain Imaging Techniques</a:t>
            </a: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PET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dirty="0">
                <a:ea typeface="ＭＳ Ｐゴシック" panose="020B0600070205080204" pitchFamily="34" charset="-128"/>
              </a:rPr>
              <a:t>ositron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dirty="0">
                <a:ea typeface="ＭＳ Ｐゴシック" panose="020B0600070205080204" pitchFamily="34" charset="-128"/>
              </a:rPr>
              <a:t>mission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</a:t>
            </a:r>
            <a:r>
              <a:rPr lang="en-US" altLang="en-US" dirty="0">
                <a:ea typeface="ＭＳ Ｐゴシック" panose="020B0600070205080204" pitchFamily="34" charset="-128"/>
              </a:rPr>
              <a:t>omography)</a:t>
            </a: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MRI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agnetic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dirty="0">
                <a:ea typeface="ＭＳ Ｐゴシック" panose="020B0600070205080204" pitchFamily="34" charset="-128"/>
              </a:rPr>
              <a:t>esonance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maging)</a:t>
            </a:r>
          </a:p>
          <a:p>
            <a:pPr lvl="1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fMRI</a:t>
            </a:r>
            <a:r>
              <a:rPr lang="en-US" altLang="en-US" dirty="0">
                <a:ea typeface="ＭＳ Ｐゴシック" panose="020B0600070205080204" pitchFamily="34" charset="-128"/>
              </a:rPr>
              <a:t> (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</a:t>
            </a:r>
            <a:r>
              <a:rPr lang="en-US" altLang="en-US" dirty="0">
                <a:ea typeface="ＭＳ Ｐゴシック" panose="020B0600070205080204" pitchFamily="34" charset="-128"/>
              </a:rPr>
              <a:t>unctional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</a:t>
            </a:r>
            <a:r>
              <a:rPr lang="en-US" altLang="en-US" dirty="0">
                <a:ea typeface="ＭＳ Ｐゴシック" panose="020B0600070205080204" pitchFamily="34" charset="-128"/>
              </a:rPr>
              <a:t>agnetic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dirty="0">
                <a:ea typeface="ＭＳ Ｐゴシック" panose="020B0600070205080204" pitchFamily="34" charset="-128"/>
              </a:rPr>
              <a:t>esonance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maging)</a:t>
            </a:r>
          </a:p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</a:t>
            </a:r>
            <a:r>
              <a:rPr lang="en-US" altLang="en-US" dirty="0">
                <a:ea typeface="ＭＳ Ｐゴシック" panose="020B0600070205080204" pitchFamily="34" charset="-128"/>
              </a:rPr>
              <a:t>vent-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</a:t>
            </a:r>
            <a:r>
              <a:rPr lang="en-US" altLang="en-US" dirty="0">
                <a:ea typeface="ＭＳ Ｐゴシック" panose="020B0600070205080204" pitchFamily="34" charset="-128"/>
              </a:rPr>
              <a:t>elated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dirty="0">
                <a:ea typeface="ＭＳ Ｐゴシック" panose="020B0600070205080204" pitchFamily="34" charset="-128"/>
              </a:rPr>
              <a:t>otential -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ERP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Single-cell Recording Technique</a:t>
            </a:r>
          </a:p>
        </p:txBody>
      </p:sp>
      <p:sp>
        <p:nvSpPr>
          <p:cNvPr id="119811" name="Slide Number Placeholder 5">
            <a:extLst>
              <a:ext uri="{FF2B5EF4-FFF2-40B4-BE49-F238E27FC236}">
                <a16:creationId xmlns:a16="http://schemas.microsoft.com/office/drawing/2014/main" id="{2A9B7725-E1E3-4C46-96F5-19BCD12F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02207A-35D3-3C4C-B5B0-6757C5FB5ED2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  <p:transition spd="med">
    <p:pull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0EB9-2B5A-E64C-8AF2-F59A22E3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Scanner vs. MRI Scanner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A246F-2E20-0F4B-8114-71AAE590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06-FA88-B947-AF8D-DFA70B3F4CCE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2D1004-C0CE-C147-827C-0D6FB486C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803" y="1491124"/>
            <a:ext cx="4728110" cy="4728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5674A7-5785-6848-8150-218EB459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19" y="1487414"/>
            <a:ext cx="5673732" cy="472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33411"/>
      </p:ext>
    </p:extLst>
  </p:cSld>
  <p:clrMapOvr>
    <a:masterClrMapping/>
  </p:clrMapOvr>
  <p:transition spd="med">
    <p:pull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C58FD608-3CF1-9148-B388-F97A9594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fMRI Scan</a:t>
            </a:r>
          </a:p>
        </p:txBody>
      </p:sp>
      <p:sp>
        <p:nvSpPr>
          <p:cNvPr id="121859" name="Slide Number Placeholder 5">
            <a:extLst>
              <a:ext uri="{FF2B5EF4-FFF2-40B4-BE49-F238E27FC236}">
                <a16:creationId xmlns:a16="http://schemas.microsoft.com/office/drawing/2014/main" id="{21BC9428-4C43-AA4B-A7CD-CC6C5C41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B2B58C-6018-624F-AD14-25F1B9A5CEAA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200" dirty="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4F6BE-443F-924F-BC6E-6A26CC2D3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478" y="1601995"/>
            <a:ext cx="5633044" cy="4453041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4977267F-75D0-FC46-BB86-DE5F6E83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PET Scan</a:t>
            </a:r>
          </a:p>
        </p:txBody>
      </p:sp>
      <p:pic>
        <p:nvPicPr>
          <p:cNvPr id="123907" name="Picture 4">
            <a:extLst>
              <a:ext uri="{FF2B5EF4-FFF2-40B4-BE49-F238E27FC236}">
                <a16:creationId xmlns:a16="http://schemas.microsoft.com/office/drawing/2014/main" id="{5B08AFDB-29B4-FE4A-B4C4-D45F4E8BBFF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9" r="-13229"/>
          <a:stretch>
            <a:fillRect/>
          </a:stretch>
        </p:blipFill>
        <p:spPr>
          <a:xfrm>
            <a:off x="6045200" y="1420813"/>
            <a:ext cx="5384800" cy="4530725"/>
          </a:xfrm>
        </p:spPr>
      </p:pic>
      <p:sp>
        <p:nvSpPr>
          <p:cNvPr id="123908" name="Slide Number Placeholder 6">
            <a:extLst>
              <a:ext uri="{FF2B5EF4-FFF2-40B4-BE49-F238E27FC236}">
                <a16:creationId xmlns:a16="http://schemas.microsoft.com/office/drawing/2014/main" id="{A24470C0-DC9F-A948-80D3-B58A1867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35466-C526-A047-BF97-B0F704AD9864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FE7A15-0098-5240-A406-40F155B6220E}"/>
              </a:ext>
            </a:extLst>
          </p:cNvPr>
          <p:cNvSpPr txBox="1"/>
          <p:nvPr/>
        </p:nvSpPr>
        <p:spPr>
          <a:xfrm>
            <a:off x="1676400" y="1470026"/>
            <a:ext cx="472440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en-US" dirty="0"/>
              <a:t>PET Scan while listening to a language task (unpracticed) </a:t>
            </a:r>
          </a:p>
          <a:p>
            <a:pPr algn="ctr" eaLnBrk="1" hangingPunct="1">
              <a:lnSpc>
                <a:spcPct val="140000"/>
              </a:lnSpc>
            </a:pPr>
            <a:endParaRPr lang="en-US" altLang="en-US" dirty="0"/>
          </a:p>
          <a:p>
            <a:pPr algn="ctr" eaLnBrk="1" hangingPunct="1">
              <a:lnSpc>
                <a:spcPct val="140000"/>
              </a:lnSpc>
            </a:pPr>
            <a:r>
              <a:rPr lang="en-US" altLang="en-US" dirty="0"/>
              <a:t>versus</a:t>
            </a:r>
          </a:p>
          <a:p>
            <a:pPr algn="ctr" eaLnBrk="1" hangingPunct="1">
              <a:lnSpc>
                <a:spcPct val="140000"/>
              </a:lnSpc>
            </a:pPr>
            <a:endParaRPr lang="en-US" altLang="en-US" dirty="0"/>
          </a:p>
          <a:p>
            <a:pPr eaLnBrk="1" hangingPunct="1">
              <a:lnSpc>
                <a:spcPct val="140000"/>
              </a:lnSpc>
            </a:pPr>
            <a:r>
              <a:rPr lang="en-US" altLang="en-US" dirty="0"/>
              <a:t>PET Scan after practice with on the same language task (practiced)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pull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B6BE42BB-9EDF-B143-AE5B-58D32EE8C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Event-Related Potentials</a:t>
            </a:r>
          </a:p>
        </p:txBody>
      </p:sp>
      <p:sp>
        <p:nvSpPr>
          <p:cNvPr id="125955" name="Slide Number Placeholder 5">
            <a:extLst>
              <a:ext uri="{FF2B5EF4-FFF2-40B4-BE49-F238E27FC236}">
                <a16:creationId xmlns:a16="http://schemas.microsoft.com/office/drawing/2014/main" id="{C6442028-A71F-FA4A-96F0-0DED84F2A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431A8C6-CB8A-BB42-B5F7-E36EA1CAB17E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688B958B-6EA8-EE4A-8198-98026A43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066800"/>
            <a:ext cx="9040435" cy="5173662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2">
            <a:extLst>
              <a:ext uri="{FF2B5EF4-FFF2-40B4-BE49-F238E27FC236}">
                <a16:creationId xmlns:a16="http://schemas.microsoft.com/office/drawing/2014/main" id="{1FA8E33C-71E5-0449-BEAE-8370670DD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Artificial Intelligence</a:t>
            </a:r>
          </a:p>
        </p:txBody>
      </p:sp>
      <p:sp>
        <p:nvSpPr>
          <p:cNvPr id="154626" name="Rectangle 4">
            <a:extLst>
              <a:ext uri="{FF2B5EF4-FFF2-40B4-BE49-F238E27FC236}">
                <a16:creationId xmlns:a16="http://schemas.microsoft.com/office/drawing/2014/main" id="{F5668855-C4B2-D944-9D03-957F6F62F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838" y="1684338"/>
            <a:ext cx="6938962" cy="3524250"/>
          </a:xfrm>
        </p:spPr>
        <p:txBody>
          <a:bodyPr/>
          <a:lstStyle/>
          <a:p>
            <a:pPr eaLnBrk="1" hangingPunct="1">
              <a:lnSpc>
                <a:spcPct val="1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Machine Metaphor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Artificial Intelligence (Pure AI) vs.</a:t>
            </a:r>
          </a:p>
          <a:p>
            <a:pPr eaLnBrk="1" hangingPunct="1">
              <a:lnSpc>
                <a:spcPct val="1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Computer Simulation (Weak AI)</a:t>
            </a:r>
          </a:p>
        </p:txBody>
      </p:sp>
      <p:sp>
        <p:nvSpPr>
          <p:cNvPr id="154627" name="Slide Number Placeholder 5">
            <a:extLst>
              <a:ext uri="{FF2B5EF4-FFF2-40B4-BE49-F238E27FC236}">
                <a16:creationId xmlns:a16="http://schemas.microsoft.com/office/drawing/2014/main" id="{8C041A28-330E-B14D-8A57-1508F7DB2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1E7A2B-B9F6-644A-A58C-720DD9330D3E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78838"/>
      </p:ext>
    </p:extLst>
  </p:cSld>
  <p:clrMapOvr>
    <a:masterClrMapping/>
  </p:clrMapOvr>
  <p:transition spd="med">
    <p:pull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E89064D2-77F1-DC4F-9E73-355E8B099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PDP - Parallel Distributed Processing</a:t>
            </a:r>
          </a:p>
        </p:txBody>
      </p:sp>
      <p:sp>
        <p:nvSpPr>
          <p:cNvPr id="156674" name="Rectangle 3">
            <a:extLst>
              <a:ext uri="{FF2B5EF4-FFF2-40B4-BE49-F238E27FC236}">
                <a16:creationId xmlns:a16="http://schemas.microsoft.com/office/drawing/2014/main" id="{727B00C2-96D5-1641-A141-540380D49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019301"/>
            <a:ext cx="8229600" cy="3776663"/>
          </a:xfrm>
        </p:spPr>
        <p:txBody>
          <a:bodyPr/>
          <a:lstStyle/>
          <a:p>
            <a:pPr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Cognitive processes can be understood in terms of networks of </a:t>
            </a:r>
            <a:r>
              <a:rPr lang="ja-JP" altLang="en-US" sz="2800">
                <a:ea typeface="ＭＳ Ｐゴシック" panose="020B0600070205080204" pitchFamily="34" charset="-128"/>
              </a:rPr>
              <a:t>‘</a:t>
            </a:r>
            <a:r>
              <a:rPr lang="en-US" altLang="ja-JP" sz="2800">
                <a:ea typeface="ＭＳ Ｐゴシック" panose="020B0600070205080204" pitchFamily="34" charset="-128"/>
              </a:rPr>
              <a:t>neuron-like</a:t>
            </a:r>
            <a:r>
              <a:rPr lang="ja-JP" altLang="en-US" sz="2800">
                <a:ea typeface="ＭＳ Ｐゴシック" panose="020B0600070205080204" pitchFamily="34" charset="-128"/>
              </a:rPr>
              <a:t>’</a:t>
            </a:r>
            <a:r>
              <a:rPr lang="en-US" altLang="ja-JP" sz="2800">
                <a:ea typeface="ＭＳ Ｐゴシック" panose="020B0600070205080204" pitchFamily="34" charset="-128"/>
              </a:rPr>
              <a:t> units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Connectionism vs. neural networks</a:t>
            </a:r>
          </a:p>
          <a:p>
            <a:pPr eaLnBrk="1" hangingPunct="1">
              <a:lnSpc>
                <a:spcPct val="180000"/>
              </a:lnSpc>
            </a:pPr>
            <a:r>
              <a:rPr lang="en-US" altLang="en-US" sz="2800">
                <a:ea typeface="ＭＳ Ｐゴシック" panose="020B0600070205080204" pitchFamily="34" charset="-128"/>
              </a:rPr>
              <a:t>Parallel vs. Serial Distinction</a:t>
            </a:r>
          </a:p>
          <a:p>
            <a:pPr eaLnBrk="1" hangingPunct="1">
              <a:lnSpc>
                <a:spcPct val="18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56675" name="Slide Number Placeholder 5">
            <a:extLst>
              <a:ext uri="{FF2B5EF4-FFF2-40B4-BE49-F238E27FC236}">
                <a16:creationId xmlns:a16="http://schemas.microsoft.com/office/drawing/2014/main" id="{C85E4EA4-B1B7-354F-A28F-39BCDAD89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9496A7-DA70-F340-B2BC-953700E46CB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78004"/>
      </p:ext>
    </p:extLst>
  </p:cSld>
  <p:clrMapOvr>
    <a:masterClrMapping/>
  </p:clrMapOvr>
  <p:transition spd="med">
    <p:pull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3C46F109-6E4A-8240-9A2B-046D1C31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7976"/>
            <a:ext cx="7772400" cy="7588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Themes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9E7698EC-BABF-BA4C-9872-8379AEBB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11276"/>
            <a:ext cx="8229600" cy="48006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Cognitive processes are active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Cognitive processes remarkably efficient &amp; accurate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Cognitive processes handle positive information better than negative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Cognitive processes are Interrelated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800" dirty="0">
                <a:ea typeface="ＭＳ Ｐゴシック" panose="020B0600070205080204" pitchFamily="34" charset="-128"/>
              </a:rPr>
              <a:t>Many cognitive processes rely on both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bottom-up</a:t>
            </a:r>
            <a:r>
              <a:rPr lang="en-US" altLang="en-US" sz="2800" dirty="0">
                <a:ea typeface="ＭＳ Ｐゴシック" panose="020B0600070205080204" pitchFamily="34" charset="-128"/>
              </a:rPr>
              <a:t> and </a:t>
            </a:r>
            <a:r>
              <a:rPr lang="en-US" altLang="en-US" sz="2800" u="sng" dirty="0">
                <a:ea typeface="ＭＳ Ｐゴシック" panose="020B0600070205080204" pitchFamily="34" charset="-128"/>
              </a:rPr>
              <a:t>top-down</a:t>
            </a:r>
            <a:r>
              <a:rPr lang="en-US" altLang="en-US" sz="2800" dirty="0">
                <a:ea typeface="ＭＳ Ｐゴシック" panose="020B0600070205080204" pitchFamily="34" charset="-128"/>
              </a:rPr>
              <a:t> processing</a:t>
            </a:r>
          </a:p>
        </p:txBody>
      </p:sp>
      <p:sp>
        <p:nvSpPr>
          <p:cNvPr id="158723" name="Slide Number Placeholder 5">
            <a:extLst>
              <a:ext uri="{FF2B5EF4-FFF2-40B4-BE49-F238E27FC236}">
                <a16:creationId xmlns:a16="http://schemas.microsoft.com/office/drawing/2014/main" id="{E9720213-2F6C-014A-8C01-EAFFE389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E8CE51-9C35-CF44-AB79-4A6762462D62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13756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D4741AD4-AC7F-7B43-B63A-C91B1C837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do you see?</a:t>
            </a:r>
          </a:p>
        </p:txBody>
      </p:sp>
      <p:pic>
        <p:nvPicPr>
          <p:cNvPr id="160770" name="Picture 4">
            <a:extLst>
              <a:ext uri="{FF2B5EF4-FFF2-40B4-BE49-F238E27FC236}">
                <a16:creationId xmlns:a16="http://schemas.microsoft.com/office/drawing/2014/main" id="{86CC47CA-BB82-E043-8435-8EDFDEAC56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25" r="-20525"/>
          <a:stretch>
            <a:fillRect/>
          </a:stretch>
        </p:blipFill>
        <p:spPr/>
      </p:pic>
      <p:sp>
        <p:nvSpPr>
          <p:cNvPr id="160771" name="Slide Number Placeholder 5">
            <a:extLst>
              <a:ext uri="{FF2B5EF4-FFF2-40B4-BE49-F238E27FC236}">
                <a16:creationId xmlns:a16="http://schemas.microsoft.com/office/drawing/2014/main" id="{9366462A-2B4C-8D49-A2AA-6BE91B4A9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E0C0F-0219-B546-ACF0-4C120E432F64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11804"/>
      </p:ext>
    </p:extLst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65100CC4-8937-B84F-A654-94A52ED7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3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is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Cognitive Psychology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9698" name="Slide Number Placeholder 2">
            <a:extLst>
              <a:ext uri="{FF2B5EF4-FFF2-40B4-BE49-F238E27FC236}">
                <a16:creationId xmlns:a16="http://schemas.microsoft.com/office/drawing/2014/main" id="{D34461B0-B86E-F244-BB8E-7A8BCD8C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009F0C-FD4E-704E-A318-0DB676E9E90F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BD3ECB31-9542-6740-9ED9-F5B1C49E5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What letter is this?</a:t>
            </a:r>
          </a:p>
        </p:txBody>
      </p:sp>
      <p:sp>
        <p:nvSpPr>
          <p:cNvPr id="82946" name="Slide Number Placeholder 5">
            <a:extLst>
              <a:ext uri="{FF2B5EF4-FFF2-40B4-BE49-F238E27FC236}">
                <a16:creationId xmlns:a16="http://schemas.microsoft.com/office/drawing/2014/main" id="{D74D8033-E931-584A-B69E-43D4F08B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D875B2-A02E-0D49-818C-931D6AFE4F4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  <p:pic>
        <p:nvPicPr>
          <p:cNvPr id="2" name="Picture 1" descr="untitled.jpg">
            <a:extLst>
              <a:ext uri="{FF2B5EF4-FFF2-40B4-BE49-F238E27FC236}">
                <a16:creationId xmlns:a16="http://schemas.microsoft.com/office/drawing/2014/main" id="{4B9416E6-2E94-094A-9A0A-60E249C7B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66900"/>
            <a:ext cx="81915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untitled.jpg">
            <a:extLst>
              <a:ext uri="{FF2B5EF4-FFF2-40B4-BE49-F238E27FC236}">
                <a16:creationId xmlns:a16="http://schemas.microsoft.com/office/drawing/2014/main" id="{B7F84B9C-A9F4-AF48-8ACA-2D4459B6E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048000"/>
            <a:ext cx="8229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9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>
            <a:extLst>
              <a:ext uri="{FF2B5EF4-FFF2-40B4-BE49-F238E27FC236}">
                <a16:creationId xmlns:a16="http://schemas.microsoft.com/office/drawing/2014/main" id="{9BF0ADFF-7193-AD41-ABEC-EAE41966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7350"/>
            <a:ext cx="9029700" cy="9080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Our Definition of Cognitive Psychology</a:t>
            </a:r>
          </a:p>
        </p:txBody>
      </p:sp>
      <p:sp>
        <p:nvSpPr>
          <p:cNvPr id="130050" name="Content Placeholder 2">
            <a:extLst>
              <a:ext uri="{FF2B5EF4-FFF2-40B4-BE49-F238E27FC236}">
                <a16:creationId xmlns:a16="http://schemas.microsoft.com/office/drawing/2014/main" id="{B45BF0AB-22EA-8648-A50F-1A00A0BB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050" y="2057400"/>
            <a:ext cx="8229600" cy="27432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 specific theoretical approach to the study of mind (cognition) in which </a:t>
            </a:r>
            <a:r>
              <a:rPr lang="en-US" altLang="en-US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cognitive structures </a:t>
            </a:r>
            <a:r>
              <a:rPr lang="en-US" altLang="en-US" dirty="0">
                <a:ea typeface="ＭＳ Ｐゴシック" panose="020B0600070205080204" pitchFamily="34" charset="-128"/>
              </a:rPr>
              <a:t>&amp; </a:t>
            </a:r>
            <a:r>
              <a:rPr lang="en-US" altLang="en-US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processes</a:t>
            </a:r>
            <a:r>
              <a:rPr lang="en-US" altLang="en-US" dirty="0">
                <a:ea typeface="ＭＳ Ｐゴシック" panose="020B0600070205080204" pitchFamily="34" charset="-128"/>
              </a:rPr>
              <a:t> are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inferred</a:t>
            </a:r>
            <a:r>
              <a:rPr lang="en-US" altLang="en-US" dirty="0">
                <a:ea typeface="ＭＳ Ｐゴシック" panose="020B0600070205080204" pitchFamily="34" charset="-128"/>
              </a:rPr>
              <a:t> from performance (behavior) on specific, carefully designed cognitive tasks.</a:t>
            </a:r>
          </a:p>
        </p:txBody>
      </p:sp>
      <p:sp>
        <p:nvSpPr>
          <p:cNvPr id="130051" name="Slide Number Placeholder 3">
            <a:extLst>
              <a:ext uri="{FF2B5EF4-FFF2-40B4-BE49-F238E27FC236}">
                <a16:creationId xmlns:a16="http://schemas.microsoft.com/office/drawing/2014/main" id="{B71FD90A-BC9D-D14A-BB16-2270B9A59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B6B59A-C929-534D-8DAE-416F23AD5EBC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178C2DB-8C8D-814C-BCCC-A6E91B5E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Digit Span Demo</a:t>
            </a: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01B3E26D-E00E-D649-B0C6-E5FAECBE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AD6501-D2A1-C744-83EF-C34E48A01F67}" type="slidenum">
              <a:rPr lang="en-US" altLang="en-US" sz="1200">
                <a:solidFill>
                  <a:srgbClr val="898989"/>
                </a:solidFill>
                <a:latin typeface="Times" pitchFamily="2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Times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9676</TotalTime>
  <Words>1671</Words>
  <Application>Microsoft Macintosh PowerPoint</Application>
  <PresentationFormat>Widescreen</PresentationFormat>
  <Paragraphs>413</Paragraphs>
  <Slides>70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Andale Mono</vt:lpstr>
      <vt:lpstr>Arial</vt:lpstr>
      <vt:lpstr>Calibri</vt:lpstr>
      <vt:lpstr>Times</vt:lpstr>
      <vt:lpstr>Wingdings</vt:lpstr>
      <vt:lpstr>Office Theme</vt:lpstr>
      <vt:lpstr>Document</vt:lpstr>
      <vt:lpstr>Introduction to Cognition  &amp; Cognitive Psychology</vt:lpstr>
      <vt:lpstr>What is cognition?</vt:lpstr>
      <vt:lpstr>Cognition</vt:lpstr>
      <vt:lpstr>PowerPoint Presentation</vt:lpstr>
      <vt:lpstr>Question</vt:lpstr>
      <vt:lpstr>So…</vt:lpstr>
      <vt:lpstr>What is Cognitive Psychology?</vt:lpstr>
      <vt:lpstr>Our Definition of Cognitive Psychology</vt:lpstr>
      <vt:lpstr>Digit Span Demo</vt:lpstr>
      <vt:lpstr>Digit Sequences I Read</vt:lpstr>
      <vt:lpstr>What can we infer from your performance?</vt:lpstr>
      <vt:lpstr>Key Ideas</vt:lpstr>
      <vt:lpstr>Levels (low versus high) of Cognitive Structures/Processes</vt:lpstr>
      <vt:lpstr>Another Key Idea</vt:lpstr>
      <vt:lpstr>Another Key Idea</vt:lpstr>
      <vt:lpstr>Representations or Codes</vt:lpstr>
      <vt:lpstr>Level of Description</vt:lpstr>
      <vt:lpstr>Approaches to the Study of Mind (Cognition)</vt:lpstr>
      <vt:lpstr>Timeline </vt:lpstr>
      <vt:lpstr>Philosophy</vt:lpstr>
      <vt:lpstr>The Philosophical Approach</vt:lpstr>
      <vt:lpstr>Thinking as a Sequence of States</vt:lpstr>
      <vt:lpstr>Ideas from Philosophical Approach</vt:lpstr>
      <vt:lpstr>Introspection</vt:lpstr>
      <vt:lpstr>Wilhelm Wundt</vt:lpstr>
      <vt:lpstr>Wundt’s Lab 1</vt:lpstr>
      <vt:lpstr>Wundt’s Lab 2</vt:lpstr>
      <vt:lpstr>Wundt’s Lab 3</vt:lpstr>
      <vt:lpstr>Wundt’s Lab 4</vt:lpstr>
      <vt:lpstr>Titchener Comes to US</vt:lpstr>
      <vt:lpstr>Edward Titchener</vt:lpstr>
      <vt:lpstr>Behaviorism</vt:lpstr>
      <vt:lpstr>Behaviorism – Principles 1</vt:lpstr>
      <vt:lpstr>Behaviorism – Principles 2</vt:lpstr>
      <vt:lpstr>Behaviorism - Positive Contributions</vt:lpstr>
      <vt:lpstr>Back in Europe …</vt:lpstr>
      <vt:lpstr>Herman Ebbinghaus</vt:lpstr>
      <vt:lpstr>Nonsense Syllables</vt:lpstr>
      <vt:lpstr>Ebbinghaus’ Method</vt:lpstr>
      <vt:lpstr>Measurement of Savings</vt:lpstr>
      <vt:lpstr>Forgetting Curve</vt:lpstr>
      <vt:lpstr>Gestalt Psychology</vt:lpstr>
      <vt:lpstr>Law of Similarity</vt:lpstr>
      <vt:lpstr>Law of Proximity</vt:lpstr>
      <vt:lpstr>The Cognitive Revolution</vt:lpstr>
      <vt:lpstr>Stimulus-Response</vt:lpstr>
      <vt:lpstr>Dissatisfaction with Behaviorism</vt:lpstr>
      <vt:lpstr>Verbal Learning</vt:lpstr>
      <vt:lpstr>Bousfield (1953)</vt:lpstr>
      <vt:lpstr>Verbal Learning …</vt:lpstr>
      <vt:lpstr>New Disciplines Emphasizing Information Processing</vt:lpstr>
      <vt:lpstr>Communications Theory</vt:lpstr>
      <vt:lpstr>Information Theory</vt:lpstr>
      <vt:lpstr>Information Processing of Sensation &amp; Perception</vt:lpstr>
      <vt:lpstr>Computers &amp; Computer Science</vt:lpstr>
      <vt:lpstr>Atkinson &amp; Shiffrin Memory Model</vt:lpstr>
      <vt:lpstr>Many Contributions </vt:lpstr>
      <vt:lpstr>Additional Contributions</vt:lpstr>
      <vt:lpstr>Current Issues Related to Cognitive Psychology</vt:lpstr>
      <vt:lpstr>Cognitive Neuroscience</vt:lpstr>
      <vt:lpstr>Cognitive Neuroscience Techniques</vt:lpstr>
      <vt:lpstr>PET Scanner vs. MRI Scanner</vt:lpstr>
      <vt:lpstr>fMRI Scan</vt:lpstr>
      <vt:lpstr>PET Scan</vt:lpstr>
      <vt:lpstr>Event-Related Potentials</vt:lpstr>
      <vt:lpstr>Artificial Intelligence</vt:lpstr>
      <vt:lpstr>PDP - Parallel Distributed Processing</vt:lpstr>
      <vt:lpstr>Themes</vt:lpstr>
      <vt:lpstr>What do you see?</vt:lpstr>
      <vt:lpstr>What letter is this?</vt:lpstr>
    </vt:vector>
  </TitlesOfParts>
  <Company>University of Dayton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Cognition</dc:title>
  <dc:creator>College of Arts &amp; Sciences</dc:creator>
  <cp:lastModifiedBy>Robert Crutcher</cp:lastModifiedBy>
  <cp:revision>171</cp:revision>
  <cp:lastPrinted>2016-08-23T19:06:42Z</cp:lastPrinted>
  <dcterms:created xsi:type="dcterms:W3CDTF">2011-05-27T03:55:30Z</dcterms:created>
  <dcterms:modified xsi:type="dcterms:W3CDTF">2022-08-10T15:50:28Z</dcterms:modified>
</cp:coreProperties>
</file>